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23"/>
  </p:notesMasterIdLst>
  <p:sldIdLst>
    <p:sldId id="257" r:id="rId5"/>
    <p:sldId id="1768" r:id="rId6"/>
    <p:sldId id="1769" r:id="rId7"/>
    <p:sldId id="1765" r:id="rId8"/>
    <p:sldId id="1770" r:id="rId9"/>
    <p:sldId id="1771" r:id="rId10"/>
    <p:sldId id="1774" r:id="rId11"/>
    <p:sldId id="1777" r:id="rId12"/>
    <p:sldId id="1779" r:id="rId13"/>
    <p:sldId id="1780" r:id="rId14"/>
    <p:sldId id="1781" r:id="rId15"/>
    <p:sldId id="1778" r:id="rId16"/>
    <p:sldId id="1783" r:id="rId17"/>
    <p:sldId id="1785" r:id="rId18"/>
    <p:sldId id="1773" r:id="rId19"/>
    <p:sldId id="260" r:id="rId20"/>
    <p:sldId id="1776" r:id="rId21"/>
    <p:sldId id="1775" r:id="rId22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0066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4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FEB98F-DB71-433C-B7D4-81DB4A9C2F8E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01E76955-90A8-4687-A517-CDFA619A4CE2}">
      <dgm:prSet phldrT="[文字]" custT="1"/>
      <dgm:spPr/>
      <dgm:t>
        <a:bodyPr/>
        <a:lstStyle/>
        <a:p>
          <a:r>
            <a:rPr lang="en-US" altLang="zh-TW" sz="14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109</a:t>
          </a:r>
          <a:r>
            <a:rPr lang="zh-TW" altLang="en-US" sz="14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學年度</a:t>
          </a:r>
        </a:p>
      </dgm:t>
    </dgm:pt>
    <dgm:pt modelId="{23097462-7A5C-41DF-8F28-4139CF9A1B4C}" type="parTrans" cxnId="{832206FF-E224-45E9-B081-239E02065C8E}">
      <dgm:prSet/>
      <dgm:spPr/>
      <dgm:t>
        <a:bodyPr/>
        <a:lstStyle/>
        <a:p>
          <a:endParaRPr lang="zh-TW" altLang="en-US" sz="1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F460ED5-AAA2-4AC7-8B1F-42AB7780CE1D}" type="sibTrans" cxnId="{832206FF-E224-45E9-B081-239E02065C8E}">
      <dgm:prSet/>
      <dgm:spPr/>
      <dgm:t>
        <a:bodyPr/>
        <a:lstStyle/>
        <a:p>
          <a:endParaRPr lang="zh-TW" altLang="en-US" sz="1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A48368B-06AD-43DF-A460-DB028BA800A0}">
      <dgm:prSet phldrT="[文字]" custT="1"/>
      <dgm:spPr/>
      <dgm:t>
        <a:bodyPr/>
        <a:lstStyle/>
        <a:p>
          <a:r>
            <a: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rPr>
            <a:t>開始建置本校畢業預審系統</a:t>
          </a:r>
        </a:p>
      </dgm:t>
    </dgm:pt>
    <dgm:pt modelId="{8F8EA074-4BB6-4FAE-A115-ADBC78CCA88E}" type="parTrans" cxnId="{6298F830-D878-4B44-90E8-B97D051AE3C5}">
      <dgm:prSet/>
      <dgm:spPr/>
      <dgm:t>
        <a:bodyPr/>
        <a:lstStyle/>
        <a:p>
          <a:endParaRPr lang="zh-TW" altLang="en-US" sz="1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5542AAA-EB88-4A10-B597-EDB2B9A93AD1}" type="sibTrans" cxnId="{6298F830-D878-4B44-90E8-B97D051AE3C5}">
      <dgm:prSet/>
      <dgm:spPr/>
      <dgm:t>
        <a:bodyPr/>
        <a:lstStyle/>
        <a:p>
          <a:endParaRPr lang="zh-TW" altLang="en-US" sz="1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7CB6AA1-EF8A-4837-8E6B-8DCFC38A84D1}">
      <dgm:prSet phldrT="[文字]" custT="1"/>
      <dgm:spPr/>
      <dgm:t>
        <a:bodyPr/>
        <a:lstStyle/>
        <a:p>
          <a:r>
            <a: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rPr>
            <a:t>請學系、通識教育中心維護科目學分表之正確性</a:t>
          </a:r>
        </a:p>
      </dgm:t>
    </dgm:pt>
    <dgm:pt modelId="{B647E2F8-CD86-40F3-900E-4B278C01A164}" type="parTrans" cxnId="{1542F840-9FC0-48DF-9AB2-F2BBFA94136B}">
      <dgm:prSet/>
      <dgm:spPr/>
      <dgm:t>
        <a:bodyPr/>
        <a:lstStyle/>
        <a:p>
          <a:endParaRPr lang="zh-TW" altLang="en-US" sz="1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DED1B2C-CE1B-4F65-92E6-DC189904694C}" type="sibTrans" cxnId="{1542F840-9FC0-48DF-9AB2-F2BBFA94136B}">
      <dgm:prSet/>
      <dgm:spPr/>
      <dgm:t>
        <a:bodyPr/>
        <a:lstStyle/>
        <a:p>
          <a:endParaRPr lang="zh-TW" altLang="en-US" sz="1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ADF7574-D289-4F45-A6C4-2CF57526FFBD}">
      <dgm:prSet phldrT="[文字]" custT="1"/>
      <dgm:spPr/>
      <dgm:t>
        <a:bodyPr/>
        <a:lstStyle/>
        <a:p>
          <a:r>
            <a:rPr lang="en-US" altLang="zh-TW" sz="1400" dirty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110</a:t>
          </a:r>
          <a:r>
            <a:rPr lang="zh-TW" altLang="en-US" sz="1400" dirty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學年度</a:t>
          </a:r>
        </a:p>
      </dgm:t>
    </dgm:pt>
    <dgm:pt modelId="{F923B805-1847-4F0F-9ADC-CE594782BA16}" type="parTrans" cxnId="{7F36DA3E-EEDB-43F6-93F3-470E9D620F16}">
      <dgm:prSet/>
      <dgm:spPr/>
      <dgm:t>
        <a:bodyPr/>
        <a:lstStyle/>
        <a:p>
          <a:endParaRPr lang="zh-TW" altLang="en-US" sz="1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E5276F2-7E2A-4BED-9982-558784F51644}" type="sibTrans" cxnId="{7F36DA3E-EEDB-43F6-93F3-470E9D620F16}">
      <dgm:prSet/>
      <dgm:spPr/>
      <dgm:t>
        <a:bodyPr/>
        <a:lstStyle/>
        <a:p>
          <a:endParaRPr lang="zh-TW" altLang="en-US" sz="1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9D7909B-7D6D-47E8-9598-97EED3E83E96}">
      <dgm:prSet phldrT="[文字]" custT="1"/>
      <dgm:spPr/>
      <dgm:t>
        <a:bodyPr/>
        <a:lstStyle/>
        <a:p>
          <a:r>
            <a:rPr lang="en-US" altLang="zh-TW" sz="1400" dirty="0">
              <a:solidFill>
                <a:schemeClr val="accent5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112</a:t>
          </a:r>
          <a:r>
            <a:rPr lang="zh-TW" altLang="en-US" sz="1400" dirty="0">
              <a:solidFill>
                <a:schemeClr val="accent5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學年度</a:t>
          </a:r>
        </a:p>
      </dgm:t>
    </dgm:pt>
    <dgm:pt modelId="{CE920A6D-26D7-4BE1-9E7B-179AB0C37009}" type="parTrans" cxnId="{6B74BDD8-F97C-4864-A409-572EFA4B7BB1}">
      <dgm:prSet/>
      <dgm:spPr/>
      <dgm:t>
        <a:bodyPr/>
        <a:lstStyle/>
        <a:p>
          <a:endParaRPr lang="zh-TW" altLang="en-US" sz="1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C60DB7C-2DAA-4B6D-84D4-80D0E507B626}" type="sibTrans" cxnId="{6B74BDD8-F97C-4864-A409-572EFA4B7BB1}">
      <dgm:prSet/>
      <dgm:spPr/>
      <dgm:t>
        <a:bodyPr/>
        <a:lstStyle/>
        <a:p>
          <a:endParaRPr lang="zh-TW" altLang="en-US" sz="1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846C124-E78D-4D58-B552-85B4FB799DA1}">
      <dgm:prSet phldrT="[文字]" custT="1"/>
      <dgm:spPr/>
      <dgm:t>
        <a:bodyPr/>
        <a:lstStyle/>
        <a:p>
          <a:r>
            <a: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rPr>
            <a:t>部分學系開始試行，並依學系試行狀況，修正系統功能</a:t>
          </a:r>
        </a:p>
      </dgm:t>
    </dgm:pt>
    <dgm:pt modelId="{9E11EE7C-E853-497E-8CAE-FA1E38B18658}" type="parTrans" cxnId="{95FE065C-F8B0-47AC-824C-F335AE3F2FEC}">
      <dgm:prSet/>
      <dgm:spPr/>
      <dgm:t>
        <a:bodyPr/>
        <a:lstStyle/>
        <a:p>
          <a:endParaRPr lang="zh-TW" altLang="en-US" sz="1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979C54B-5242-4978-A531-B42B4B423E39}" type="sibTrans" cxnId="{95FE065C-F8B0-47AC-824C-F335AE3F2FEC}">
      <dgm:prSet/>
      <dgm:spPr/>
      <dgm:t>
        <a:bodyPr/>
        <a:lstStyle/>
        <a:p>
          <a:endParaRPr lang="zh-TW" altLang="en-US" sz="1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16716DF-63BD-460E-9FF7-A32720398A55}">
      <dgm:prSet phldrT="[文字]" custT="1"/>
      <dgm:spPr/>
      <dgm:t>
        <a:bodyPr/>
        <a:lstStyle/>
        <a:p>
          <a:r>
            <a: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rPr>
            <a:t>建置輔系</a:t>
          </a:r>
          <a:r>
            <a:rPr lang="zh-TW" altLang="en-US" sz="1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及雙主修</a:t>
          </a:r>
          <a:r>
            <a: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rPr>
            <a:t>學分系統審查機制</a:t>
          </a:r>
        </a:p>
      </dgm:t>
    </dgm:pt>
    <dgm:pt modelId="{3BA1AFF0-7B81-41A9-8A60-446BDDB6DCF0}" type="parTrans" cxnId="{125394C0-2DCB-45A8-8984-9E8C181FCDEC}">
      <dgm:prSet/>
      <dgm:spPr/>
      <dgm:t>
        <a:bodyPr/>
        <a:lstStyle/>
        <a:p>
          <a:endParaRPr lang="zh-TW" altLang="en-US" sz="1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CEAADFC-2D8A-4F33-A78A-CA3EC7C336C1}" type="sibTrans" cxnId="{125394C0-2DCB-45A8-8984-9E8C181FCDEC}">
      <dgm:prSet/>
      <dgm:spPr/>
      <dgm:t>
        <a:bodyPr/>
        <a:lstStyle/>
        <a:p>
          <a:endParaRPr lang="zh-TW" altLang="en-US" sz="1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DC42CF9-E56A-4B48-8B8B-F9D37075E3B5}">
      <dgm:prSet phldrT="[文字]" custT="1"/>
      <dgm:spPr/>
      <dgm:t>
        <a:bodyPr/>
        <a:lstStyle/>
        <a:p>
          <a:r>
            <a: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rPr>
            <a:t>110</a:t>
          </a:r>
          <a:r>
            <a: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rPr>
            <a:t>學年度入學學生</a:t>
          </a:r>
          <a:r>
            <a: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rPr>
            <a:t>適逢</a:t>
          </a:r>
          <a:r>
            <a: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rPr>
            <a:t>年級</a:t>
          </a:r>
          <a:r>
            <a: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rPr>
            <a:t>，可先行上網確認選課狀況及畢業門檻完成情形，並輔導學生選課相關事宜</a:t>
          </a:r>
        </a:p>
      </dgm:t>
    </dgm:pt>
    <dgm:pt modelId="{E5DFF28F-3EEE-42F9-95BC-BE77CA88A2A6}" type="parTrans" cxnId="{1B2A064C-9164-450B-A339-D89DE64E9D96}">
      <dgm:prSet/>
      <dgm:spPr/>
      <dgm:t>
        <a:bodyPr/>
        <a:lstStyle/>
        <a:p>
          <a:endParaRPr lang="zh-TW" altLang="en-US" sz="1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1378B54-522D-459A-877F-9F2783942C6B}" type="sibTrans" cxnId="{1B2A064C-9164-450B-A339-D89DE64E9D96}">
      <dgm:prSet/>
      <dgm:spPr/>
      <dgm:t>
        <a:bodyPr/>
        <a:lstStyle/>
        <a:p>
          <a:endParaRPr lang="zh-TW" altLang="en-US" sz="1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13EC984-6680-4880-B0A9-1E1DE103EE97}">
      <dgm:prSet phldrT="[文字]" custT="1"/>
      <dgm:spPr/>
      <dgm:t>
        <a:bodyPr/>
        <a:lstStyle/>
        <a:p>
          <a:r>
            <a: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rPr>
            <a:t>持續修改系統功能</a:t>
          </a:r>
        </a:p>
      </dgm:t>
    </dgm:pt>
    <dgm:pt modelId="{B5FB0553-90F2-494B-A718-E77D7EB21673}" type="parTrans" cxnId="{F1CF6F52-7CF3-4374-97D6-763AD1605739}">
      <dgm:prSet/>
      <dgm:spPr/>
      <dgm:t>
        <a:bodyPr/>
        <a:lstStyle/>
        <a:p>
          <a:endParaRPr lang="zh-TW" altLang="en-US" sz="1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ACB56FF-482A-4812-ACD1-E3A16ED06A4E}" type="sibTrans" cxnId="{F1CF6F52-7CF3-4374-97D6-763AD1605739}">
      <dgm:prSet/>
      <dgm:spPr/>
      <dgm:t>
        <a:bodyPr/>
        <a:lstStyle/>
        <a:p>
          <a:endParaRPr lang="zh-TW" altLang="en-US" sz="1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FE2CE2E-446F-4129-8DF5-9428D3D1FE52}">
      <dgm:prSet phldrT="[文字]" custT="1"/>
      <dgm:spPr/>
      <dgm:t>
        <a:bodyPr/>
        <a:lstStyle/>
        <a:p>
          <a:r>
            <a: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rPr>
            <a:t>與圖資處同仁</a:t>
          </a:r>
          <a:r>
            <a:rPr lang="zh-TW" altLang="en-US" sz="1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至臺北醫學</a:t>
          </a:r>
          <a:r>
            <a: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rPr>
            <a:t>大學參訪畢業預審相關系統</a:t>
          </a:r>
        </a:p>
      </dgm:t>
    </dgm:pt>
    <dgm:pt modelId="{3385EB94-8158-401F-B15F-509219932D2E}" type="parTrans" cxnId="{2F9638C2-4382-4F87-8EC6-467849DAFEA2}">
      <dgm:prSet/>
      <dgm:spPr/>
      <dgm:t>
        <a:bodyPr/>
        <a:lstStyle/>
        <a:p>
          <a:endParaRPr lang="zh-TW" altLang="en-US"/>
        </a:p>
      </dgm:t>
    </dgm:pt>
    <dgm:pt modelId="{F1438944-8FDD-4F7C-8C73-C968DEBBCC4D}" type="sibTrans" cxnId="{2F9638C2-4382-4F87-8EC6-467849DAFEA2}">
      <dgm:prSet/>
      <dgm:spPr/>
      <dgm:t>
        <a:bodyPr/>
        <a:lstStyle/>
        <a:p>
          <a:endParaRPr lang="zh-TW" altLang="en-US"/>
        </a:p>
      </dgm:t>
    </dgm:pt>
    <dgm:pt modelId="{8DD44F7F-22F4-48EC-AC44-E09C460F1607}">
      <dgm:prSet phldrT="[文字]" custT="1"/>
      <dgm:spPr/>
      <dgm:t>
        <a:bodyPr/>
        <a:lstStyle/>
        <a:p>
          <a:r>
            <a:rPr lang="en-US" altLang="zh-TW" sz="14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111</a:t>
          </a:r>
          <a:r>
            <a:rPr lang="zh-TW" altLang="en-US" sz="14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學年度</a:t>
          </a:r>
        </a:p>
      </dgm:t>
    </dgm:pt>
    <dgm:pt modelId="{FE8EB38C-EE87-41BF-927A-01117FDC5C2B}" type="parTrans" cxnId="{7B73644F-55FA-450D-BBFA-A385279767FB}">
      <dgm:prSet/>
      <dgm:spPr/>
      <dgm:t>
        <a:bodyPr/>
        <a:lstStyle/>
        <a:p>
          <a:endParaRPr lang="zh-TW" altLang="en-US"/>
        </a:p>
      </dgm:t>
    </dgm:pt>
    <dgm:pt modelId="{2A748F8D-CC23-4AEF-AEBA-CA9141FBED47}" type="sibTrans" cxnId="{7B73644F-55FA-450D-BBFA-A385279767FB}">
      <dgm:prSet/>
      <dgm:spPr/>
      <dgm:t>
        <a:bodyPr/>
        <a:lstStyle/>
        <a:p>
          <a:endParaRPr lang="zh-TW" altLang="en-US"/>
        </a:p>
      </dgm:t>
    </dgm:pt>
    <dgm:pt modelId="{DDC4633B-0A6E-4DB2-B537-A2519F11CCF1}">
      <dgm:prSet phldrT="[文字]" custT="1"/>
      <dgm:spPr/>
      <dgm:t>
        <a:bodyPr/>
        <a:lstStyle/>
        <a:p>
          <a:r>
            <a: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rPr>
            <a:t>新增學分學程修讀狀況欄位，以利非國考學系審核學生畢業時，符合一學位證書＋一學程證書</a:t>
          </a:r>
          <a:r>
            <a: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rPr>
            <a:t>(108</a:t>
          </a:r>
          <a:r>
            <a: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rPr>
            <a:t>學年度入學學生</a:t>
          </a:r>
          <a:r>
            <a: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11E16E6-D320-465A-A24C-C93359D6B923}" type="parTrans" cxnId="{ED2A9AEA-DB82-488A-A0BE-E695E650FBEB}">
      <dgm:prSet/>
      <dgm:spPr/>
      <dgm:t>
        <a:bodyPr/>
        <a:lstStyle/>
        <a:p>
          <a:endParaRPr lang="zh-TW" altLang="en-US"/>
        </a:p>
      </dgm:t>
    </dgm:pt>
    <dgm:pt modelId="{4DB7C50D-F9F4-438F-89AA-4F8CD9EDAA64}" type="sibTrans" cxnId="{ED2A9AEA-DB82-488A-A0BE-E695E650FBEB}">
      <dgm:prSet/>
      <dgm:spPr/>
      <dgm:t>
        <a:bodyPr/>
        <a:lstStyle/>
        <a:p>
          <a:endParaRPr lang="zh-TW" altLang="en-US"/>
        </a:p>
      </dgm:t>
    </dgm:pt>
    <dgm:pt modelId="{A5C85415-E972-4C22-ADCA-D06A07FF0308}">
      <dgm:prSet phldrT="[文字]" custT="1"/>
      <dgm:spPr/>
      <dgm:t>
        <a:bodyPr/>
        <a:lstStyle/>
        <a:p>
          <a:r>
            <a: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rPr>
            <a:t>辦理系統操作說明會</a:t>
          </a:r>
        </a:p>
      </dgm:t>
    </dgm:pt>
    <dgm:pt modelId="{19A2FC10-5339-4630-865C-302AC86B987B}" type="parTrans" cxnId="{251613FB-64FF-45C0-850F-03E8C655E497}">
      <dgm:prSet/>
      <dgm:spPr/>
      <dgm:t>
        <a:bodyPr/>
        <a:lstStyle/>
        <a:p>
          <a:endParaRPr lang="zh-TW" altLang="en-US"/>
        </a:p>
      </dgm:t>
    </dgm:pt>
    <dgm:pt modelId="{85AA54FC-1EBB-44F7-83EC-7970394960D5}" type="sibTrans" cxnId="{251613FB-64FF-45C0-850F-03E8C655E497}">
      <dgm:prSet/>
      <dgm:spPr/>
      <dgm:t>
        <a:bodyPr/>
        <a:lstStyle/>
        <a:p>
          <a:endParaRPr lang="zh-TW" altLang="en-US"/>
        </a:p>
      </dgm:t>
    </dgm:pt>
    <dgm:pt modelId="{1FDCF343-B9D7-47A0-A4F9-A651C8F26AEC}">
      <dgm:prSet phldrT="[文字]" custT="1"/>
      <dgm:spPr/>
      <dgm:t>
        <a:bodyPr/>
        <a:lstStyle/>
        <a:p>
          <a:r>
            <a: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rPr>
            <a:t>預計全校各學系試行</a:t>
          </a:r>
          <a:r>
            <a: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rPr>
            <a:t>(108</a:t>
          </a:r>
          <a:r>
            <a: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rPr>
            <a:t>學年度入學學生</a:t>
          </a:r>
          <a:r>
            <a: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DB3F54F-E8B3-4FD3-8967-BDBC86628558}" type="parTrans" cxnId="{054A3943-F17E-4DF3-883E-B9A2C2B3DF4A}">
      <dgm:prSet/>
      <dgm:spPr/>
      <dgm:t>
        <a:bodyPr/>
        <a:lstStyle/>
        <a:p>
          <a:endParaRPr lang="zh-TW" altLang="en-US"/>
        </a:p>
      </dgm:t>
    </dgm:pt>
    <dgm:pt modelId="{C6090987-45B0-4CEE-B7D1-B18ABFECD103}" type="sibTrans" cxnId="{054A3943-F17E-4DF3-883E-B9A2C2B3DF4A}">
      <dgm:prSet/>
      <dgm:spPr/>
      <dgm:t>
        <a:bodyPr/>
        <a:lstStyle/>
        <a:p>
          <a:endParaRPr lang="zh-TW" altLang="en-US"/>
        </a:p>
      </dgm:t>
    </dgm:pt>
    <dgm:pt modelId="{9BB51E71-F228-4B7D-94AF-699D5100F64B}">
      <dgm:prSet phldrT="[文字]" custT="1"/>
      <dgm:spPr/>
      <dgm:t>
        <a:bodyPr/>
        <a:lstStyle/>
        <a:p>
          <a:r>
            <a: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rPr>
            <a:t>109</a:t>
          </a:r>
          <a:r>
            <a: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rPr>
            <a:t>學年度入學學生</a:t>
          </a:r>
          <a:r>
            <a: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rPr>
            <a:t>(4</a:t>
          </a:r>
          <a:r>
            <a: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rPr>
            <a:t>年級應屆畢業生</a:t>
          </a:r>
          <a:r>
            <a: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rPr>
            <a:t>，正式全面實施。</a:t>
          </a:r>
        </a:p>
      </dgm:t>
    </dgm:pt>
    <dgm:pt modelId="{944A36D0-379E-4BEB-8677-33373B9834E0}" type="parTrans" cxnId="{176218B1-0A12-42AE-8A58-4E3642495DEA}">
      <dgm:prSet/>
      <dgm:spPr/>
      <dgm:t>
        <a:bodyPr/>
        <a:lstStyle/>
        <a:p>
          <a:endParaRPr lang="zh-TW" altLang="en-US"/>
        </a:p>
      </dgm:t>
    </dgm:pt>
    <dgm:pt modelId="{31F40FD0-6168-4F1D-BE15-45E3B9A2F15D}" type="sibTrans" cxnId="{176218B1-0A12-42AE-8A58-4E3642495DEA}">
      <dgm:prSet/>
      <dgm:spPr/>
      <dgm:t>
        <a:bodyPr/>
        <a:lstStyle/>
        <a:p>
          <a:endParaRPr lang="zh-TW" altLang="en-US"/>
        </a:p>
      </dgm:t>
    </dgm:pt>
    <dgm:pt modelId="{0AAE3FD9-63D8-45D2-B206-291A9984838A}">
      <dgm:prSet phldrT="[文字]" custT="1"/>
      <dgm:spPr/>
      <dgm:t>
        <a:bodyPr/>
        <a:lstStyle/>
        <a:p>
          <a:r>
            <a:rPr lang="zh-TW" altLang="en-US" sz="1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由職治系及醫管資系學生之成績檢核表改為預畢系統呈現狀態，再進行修改相關程式。</a:t>
          </a:r>
        </a:p>
      </dgm:t>
    </dgm:pt>
    <dgm:pt modelId="{2F442EC6-B364-4E1B-A022-4D02A67AF459}" type="parTrans" cxnId="{AB9CE562-81A7-4596-AC5A-E44A64A2A122}">
      <dgm:prSet/>
      <dgm:spPr/>
    </dgm:pt>
    <dgm:pt modelId="{CA207D41-0611-46B5-B1ED-C3E989C53AD9}" type="sibTrans" cxnId="{AB9CE562-81A7-4596-AC5A-E44A64A2A122}">
      <dgm:prSet/>
      <dgm:spPr/>
    </dgm:pt>
    <dgm:pt modelId="{C3428887-B36B-4213-BCFC-4C4686DA5923}" type="pres">
      <dgm:prSet presAssocID="{2CFEB98F-DB71-433C-B7D4-81DB4A9C2F8E}" presName="linearFlow" presStyleCnt="0">
        <dgm:presLayoutVars>
          <dgm:dir/>
          <dgm:animLvl val="lvl"/>
          <dgm:resizeHandles val="exact"/>
        </dgm:presLayoutVars>
      </dgm:prSet>
      <dgm:spPr/>
    </dgm:pt>
    <dgm:pt modelId="{F9A50959-0B24-4EE8-A043-357B039DE512}" type="pres">
      <dgm:prSet presAssocID="{01E76955-90A8-4687-A517-CDFA619A4CE2}" presName="composite" presStyleCnt="0"/>
      <dgm:spPr/>
    </dgm:pt>
    <dgm:pt modelId="{9ACE35E9-D409-45BA-878B-272DE8452E5E}" type="pres">
      <dgm:prSet presAssocID="{01E76955-90A8-4687-A517-CDFA619A4CE2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9834938-B71F-4A81-93C6-082967CEA372}" type="pres">
      <dgm:prSet presAssocID="{01E76955-90A8-4687-A517-CDFA619A4CE2}" presName="descendantText" presStyleLbl="alignAcc1" presStyleIdx="0" presStyleCnt="4" custScaleY="120906">
        <dgm:presLayoutVars>
          <dgm:bulletEnabled val="1"/>
        </dgm:presLayoutVars>
      </dgm:prSet>
      <dgm:spPr/>
    </dgm:pt>
    <dgm:pt modelId="{233CC46E-AEC2-4D05-B605-83F3FBDD32C7}" type="pres">
      <dgm:prSet presAssocID="{EF460ED5-AAA2-4AC7-8B1F-42AB7780CE1D}" presName="sp" presStyleCnt="0"/>
      <dgm:spPr/>
    </dgm:pt>
    <dgm:pt modelId="{D04D98BE-B7BF-431C-BFD1-19771B4024E7}" type="pres">
      <dgm:prSet presAssocID="{CADF7574-D289-4F45-A6C4-2CF57526FFBD}" presName="composite" presStyleCnt="0"/>
      <dgm:spPr/>
    </dgm:pt>
    <dgm:pt modelId="{849C693C-7C87-4612-8999-7F367C82E11C}" type="pres">
      <dgm:prSet presAssocID="{CADF7574-D289-4F45-A6C4-2CF57526FFB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9C7A68B0-B1E7-412E-97E4-FD04D722378F}" type="pres">
      <dgm:prSet presAssocID="{CADF7574-D289-4F45-A6C4-2CF57526FFBD}" presName="descendantText" presStyleLbl="alignAcc1" presStyleIdx="1" presStyleCnt="4">
        <dgm:presLayoutVars>
          <dgm:bulletEnabled val="1"/>
        </dgm:presLayoutVars>
      </dgm:prSet>
      <dgm:spPr/>
    </dgm:pt>
    <dgm:pt modelId="{0AD2DB9A-C0A7-41E9-A401-D0E220089EE8}" type="pres">
      <dgm:prSet presAssocID="{7E5276F2-7E2A-4BED-9982-558784F51644}" presName="sp" presStyleCnt="0"/>
      <dgm:spPr/>
    </dgm:pt>
    <dgm:pt modelId="{E301D625-29A6-4732-9D97-F7E87DCE4C26}" type="pres">
      <dgm:prSet presAssocID="{8DD44F7F-22F4-48EC-AC44-E09C460F1607}" presName="composite" presStyleCnt="0"/>
      <dgm:spPr/>
    </dgm:pt>
    <dgm:pt modelId="{A5FBB75C-6433-433A-9732-C9FF37C085B6}" type="pres">
      <dgm:prSet presAssocID="{8DD44F7F-22F4-48EC-AC44-E09C460F1607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EAE4E27-5466-44A3-BDD4-96D81D1FE865}" type="pres">
      <dgm:prSet presAssocID="{8DD44F7F-22F4-48EC-AC44-E09C460F1607}" presName="descendantText" presStyleLbl="alignAcc1" presStyleIdx="2" presStyleCnt="4" custScaleY="151665" custLinFactNeighborX="-319" custLinFactNeighborY="1172">
        <dgm:presLayoutVars>
          <dgm:bulletEnabled val="1"/>
        </dgm:presLayoutVars>
      </dgm:prSet>
      <dgm:spPr/>
    </dgm:pt>
    <dgm:pt modelId="{642AFC47-3901-4D12-A914-D61801741716}" type="pres">
      <dgm:prSet presAssocID="{2A748F8D-CC23-4AEF-AEBA-CA9141FBED47}" presName="sp" presStyleCnt="0"/>
      <dgm:spPr/>
    </dgm:pt>
    <dgm:pt modelId="{9DC7F51F-EC31-48A7-BC2D-505B7478D9A0}" type="pres">
      <dgm:prSet presAssocID="{99D7909B-7D6D-47E8-9598-97EED3E83E96}" presName="composite" presStyleCnt="0"/>
      <dgm:spPr/>
    </dgm:pt>
    <dgm:pt modelId="{4AFAE30D-8927-454E-A756-7B081EDAA56E}" type="pres">
      <dgm:prSet presAssocID="{99D7909B-7D6D-47E8-9598-97EED3E83E96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9B9F1682-569C-431E-965B-F786C3D3AE5B}" type="pres">
      <dgm:prSet presAssocID="{99D7909B-7D6D-47E8-9598-97EED3E83E96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07311D20-906B-4E60-9667-40928A789888}" type="presOf" srcId="{813EC984-6680-4880-B0A9-1E1DE103EE97}" destId="{9B9F1682-569C-431E-965B-F786C3D3AE5B}" srcOrd="0" destOrd="2" presId="urn:microsoft.com/office/officeart/2005/8/layout/chevron2"/>
    <dgm:cxn modelId="{7D93AC22-34CF-41B0-9A19-774667777A4E}" type="presOf" srcId="{A5C85415-E972-4C22-ADCA-D06A07FF0308}" destId="{9EAE4E27-5466-44A3-BDD4-96D81D1FE865}" srcOrd="0" destOrd="1" presId="urn:microsoft.com/office/officeart/2005/8/layout/chevron2"/>
    <dgm:cxn modelId="{6298F830-D878-4B44-90E8-B97D051AE3C5}" srcId="{01E76955-90A8-4687-A517-CDFA619A4CE2}" destId="{8A48368B-06AD-43DF-A460-DB028BA800A0}" srcOrd="1" destOrd="0" parTransId="{8F8EA074-4BB6-4FAE-A115-ADBC78CCA88E}" sibTransId="{A5542AAA-EB88-4A10-B597-EDB2B9A93AD1}"/>
    <dgm:cxn modelId="{C0EAA336-DD55-46DE-BDED-84FD278B885D}" type="presOf" srcId="{0AAE3FD9-63D8-45D2-B206-291A9984838A}" destId="{9EAE4E27-5466-44A3-BDD4-96D81D1FE865}" srcOrd="0" destOrd="3" presId="urn:microsoft.com/office/officeart/2005/8/layout/chevron2"/>
    <dgm:cxn modelId="{B8762B3C-25AA-4B32-AE1B-E712953B1DFE}" type="presOf" srcId="{8A48368B-06AD-43DF-A460-DB028BA800A0}" destId="{A9834938-B71F-4A81-93C6-082967CEA372}" srcOrd="0" destOrd="1" presId="urn:microsoft.com/office/officeart/2005/8/layout/chevron2"/>
    <dgm:cxn modelId="{7F36DA3E-EEDB-43F6-93F3-470E9D620F16}" srcId="{2CFEB98F-DB71-433C-B7D4-81DB4A9C2F8E}" destId="{CADF7574-D289-4F45-A6C4-2CF57526FFBD}" srcOrd="1" destOrd="0" parTransId="{F923B805-1847-4F0F-9ADC-CE594782BA16}" sibTransId="{7E5276F2-7E2A-4BED-9982-558784F51644}"/>
    <dgm:cxn modelId="{1542F840-9FC0-48DF-9AB2-F2BBFA94136B}" srcId="{01E76955-90A8-4687-A517-CDFA619A4CE2}" destId="{B7CB6AA1-EF8A-4837-8E6B-8DCFC38A84D1}" srcOrd="2" destOrd="0" parTransId="{B647E2F8-CD86-40F3-900E-4B278C01A164}" sibTransId="{5DED1B2C-CE1B-4F65-92E6-DC189904694C}"/>
    <dgm:cxn modelId="{95FE065C-F8B0-47AC-824C-F335AE3F2FEC}" srcId="{CADF7574-D289-4F45-A6C4-2CF57526FFBD}" destId="{4846C124-E78D-4D58-B552-85B4FB799DA1}" srcOrd="1" destOrd="0" parTransId="{9E11EE7C-E853-497E-8CAE-FA1E38B18658}" sibTransId="{5979C54B-5242-4978-A531-B42B4B423E39}"/>
    <dgm:cxn modelId="{8309B15D-E600-40AF-94A3-8ECFF53AB6A1}" type="presOf" srcId="{DDC4633B-0A6E-4DB2-B537-A2519F11CCF1}" destId="{9EAE4E27-5466-44A3-BDD4-96D81D1FE865}" srcOrd="0" destOrd="0" presId="urn:microsoft.com/office/officeart/2005/8/layout/chevron2"/>
    <dgm:cxn modelId="{8F240261-8418-4A02-9CD6-9FE624DE2209}" type="presOf" srcId="{99D7909B-7D6D-47E8-9598-97EED3E83E96}" destId="{4AFAE30D-8927-454E-A756-7B081EDAA56E}" srcOrd="0" destOrd="0" presId="urn:microsoft.com/office/officeart/2005/8/layout/chevron2"/>
    <dgm:cxn modelId="{AB9CE562-81A7-4596-AC5A-E44A64A2A122}" srcId="{8DD44F7F-22F4-48EC-AC44-E09C460F1607}" destId="{0AAE3FD9-63D8-45D2-B206-291A9984838A}" srcOrd="3" destOrd="0" parTransId="{2F442EC6-B364-4E1B-A022-4D02A67AF459}" sibTransId="{CA207D41-0611-46B5-B1ED-C3E989C53AD9}"/>
    <dgm:cxn modelId="{054A3943-F17E-4DF3-883E-B9A2C2B3DF4A}" srcId="{8DD44F7F-22F4-48EC-AC44-E09C460F1607}" destId="{1FDCF343-B9D7-47A0-A4F9-A651C8F26AEC}" srcOrd="2" destOrd="0" parTransId="{ADB3F54F-E8B3-4FD3-8967-BDBC86628558}" sibTransId="{C6090987-45B0-4CEE-B7D1-B18ABFECD103}"/>
    <dgm:cxn modelId="{23E9D743-046C-45D7-9F2E-1CAA819F33A8}" type="presOf" srcId="{1FDCF343-B9D7-47A0-A4F9-A651C8F26AEC}" destId="{9EAE4E27-5466-44A3-BDD4-96D81D1FE865}" srcOrd="0" destOrd="2" presId="urn:microsoft.com/office/officeart/2005/8/layout/chevron2"/>
    <dgm:cxn modelId="{FA396865-7EB3-45CB-88E8-34597B1AF803}" type="presOf" srcId="{316716DF-63BD-460E-9FF7-A32720398A55}" destId="{9C7A68B0-B1E7-412E-97E4-FD04D722378F}" srcOrd="0" destOrd="0" presId="urn:microsoft.com/office/officeart/2005/8/layout/chevron2"/>
    <dgm:cxn modelId="{1B2A064C-9164-450B-A339-D89DE64E9D96}" srcId="{99D7909B-7D6D-47E8-9598-97EED3E83E96}" destId="{1DC42CF9-E56A-4B48-8B8B-F9D37075E3B5}" srcOrd="1" destOrd="0" parTransId="{E5DFF28F-3EEE-42F9-95BC-BE77CA88A2A6}" sibTransId="{61378B54-522D-459A-877F-9F2783942C6B}"/>
    <dgm:cxn modelId="{7B73644F-55FA-450D-BBFA-A385279767FB}" srcId="{2CFEB98F-DB71-433C-B7D4-81DB4A9C2F8E}" destId="{8DD44F7F-22F4-48EC-AC44-E09C460F1607}" srcOrd="2" destOrd="0" parTransId="{FE8EB38C-EE87-41BF-927A-01117FDC5C2B}" sibTransId="{2A748F8D-CC23-4AEF-AEBA-CA9141FBED47}"/>
    <dgm:cxn modelId="{BEBB9E6F-4BE3-43D3-9FB6-9316783F7A4A}" type="presOf" srcId="{9BB51E71-F228-4B7D-94AF-699D5100F64B}" destId="{9B9F1682-569C-431E-965B-F786C3D3AE5B}" srcOrd="0" destOrd="0" presId="urn:microsoft.com/office/officeart/2005/8/layout/chevron2"/>
    <dgm:cxn modelId="{D62D5D71-D3C4-4FF6-B6F1-843BDF3A9119}" type="presOf" srcId="{8DD44F7F-22F4-48EC-AC44-E09C460F1607}" destId="{A5FBB75C-6433-433A-9732-C9FF37C085B6}" srcOrd="0" destOrd="0" presId="urn:microsoft.com/office/officeart/2005/8/layout/chevron2"/>
    <dgm:cxn modelId="{F1CF6F52-7CF3-4374-97D6-763AD1605739}" srcId="{99D7909B-7D6D-47E8-9598-97EED3E83E96}" destId="{813EC984-6680-4880-B0A9-1E1DE103EE97}" srcOrd="2" destOrd="0" parTransId="{B5FB0553-90F2-494B-A718-E77D7EB21673}" sibTransId="{6ACB56FF-482A-4812-ACD1-E3A16ED06A4E}"/>
    <dgm:cxn modelId="{4DC74E94-4A30-4B10-8F50-68AB4D4FFD38}" type="presOf" srcId="{2CFEB98F-DB71-433C-B7D4-81DB4A9C2F8E}" destId="{C3428887-B36B-4213-BCFC-4C4686DA5923}" srcOrd="0" destOrd="0" presId="urn:microsoft.com/office/officeart/2005/8/layout/chevron2"/>
    <dgm:cxn modelId="{176218B1-0A12-42AE-8A58-4E3642495DEA}" srcId="{99D7909B-7D6D-47E8-9598-97EED3E83E96}" destId="{9BB51E71-F228-4B7D-94AF-699D5100F64B}" srcOrd="0" destOrd="0" parTransId="{944A36D0-379E-4BEB-8677-33373B9834E0}" sibTransId="{31F40FD0-6168-4F1D-BE15-45E3B9A2F15D}"/>
    <dgm:cxn modelId="{0EF84CB4-E669-4FA9-B3F6-2FC62EE1F5C1}" type="presOf" srcId="{CADF7574-D289-4F45-A6C4-2CF57526FFBD}" destId="{849C693C-7C87-4612-8999-7F367C82E11C}" srcOrd="0" destOrd="0" presId="urn:microsoft.com/office/officeart/2005/8/layout/chevron2"/>
    <dgm:cxn modelId="{B629CCB7-9475-4332-B9A1-D33B82B45359}" type="presOf" srcId="{8FE2CE2E-446F-4129-8DF5-9428D3D1FE52}" destId="{A9834938-B71F-4A81-93C6-082967CEA372}" srcOrd="0" destOrd="0" presId="urn:microsoft.com/office/officeart/2005/8/layout/chevron2"/>
    <dgm:cxn modelId="{125394C0-2DCB-45A8-8984-9E8C181FCDEC}" srcId="{CADF7574-D289-4F45-A6C4-2CF57526FFBD}" destId="{316716DF-63BD-460E-9FF7-A32720398A55}" srcOrd="0" destOrd="0" parTransId="{3BA1AFF0-7B81-41A9-8A60-446BDDB6DCF0}" sibTransId="{5CEAADFC-2D8A-4F33-A78A-CA3EC7C336C1}"/>
    <dgm:cxn modelId="{2F9638C2-4382-4F87-8EC6-467849DAFEA2}" srcId="{01E76955-90A8-4687-A517-CDFA619A4CE2}" destId="{8FE2CE2E-446F-4129-8DF5-9428D3D1FE52}" srcOrd="0" destOrd="0" parTransId="{3385EB94-8158-401F-B15F-509219932D2E}" sibTransId="{F1438944-8FDD-4F7C-8C73-C968DEBBCC4D}"/>
    <dgm:cxn modelId="{248E68CC-255F-46C2-A73D-8B79E639344A}" type="presOf" srcId="{1DC42CF9-E56A-4B48-8B8B-F9D37075E3B5}" destId="{9B9F1682-569C-431E-965B-F786C3D3AE5B}" srcOrd="0" destOrd="1" presId="urn:microsoft.com/office/officeart/2005/8/layout/chevron2"/>
    <dgm:cxn modelId="{6B74BDD8-F97C-4864-A409-572EFA4B7BB1}" srcId="{2CFEB98F-DB71-433C-B7D4-81DB4A9C2F8E}" destId="{99D7909B-7D6D-47E8-9598-97EED3E83E96}" srcOrd="3" destOrd="0" parTransId="{CE920A6D-26D7-4BE1-9E7B-179AB0C37009}" sibTransId="{DC60DB7C-2DAA-4B6D-84D4-80D0E507B626}"/>
    <dgm:cxn modelId="{585E85E0-069C-4DC6-B589-7E3004CE05F4}" type="presOf" srcId="{4846C124-E78D-4D58-B552-85B4FB799DA1}" destId="{9C7A68B0-B1E7-412E-97E4-FD04D722378F}" srcOrd="0" destOrd="1" presId="urn:microsoft.com/office/officeart/2005/8/layout/chevron2"/>
    <dgm:cxn modelId="{ED2A9AEA-DB82-488A-A0BE-E695E650FBEB}" srcId="{8DD44F7F-22F4-48EC-AC44-E09C460F1607}" destId="{DDC4633B-0A6E-4DB2-B537-A2519F11CCF1}" srcOrd="0" destOrd="0" parTransId="{611E16E6-D320-465A-A24C-C93359D6B923}" sibTransId="{4DB7C50D-F9F4-438F-89AA-4F8CD9EDAA64}"/>
    <dgm:cxn modelId="{251613FB-64FF-45C0-850F-03E8C655E497}" srcId="{8DD44F7F-22F4-48EC-AC44-E09C460F1607}" destId="{A5C85415-E972-4C22-ADCA-D06A07FF0308}" srcOrd="1" destOrd="0" parTransId="{19A2FC10-5339-4630-865C-302AC86B987B}" sibTransId="{85AA54FC-1EBB-44F7-83EC-7970394960D5}"/>
    <dgm:cxn modelId="{E770CCFC-540E-4786-B755-3ABEAE7A0B41}" type="presOf" srcId="{B7CB6AA1-EF8A-4837-8E6B-8DCFC38A84D1}" destId="{A9834938-B71F-4A81-93C6-082967CEA372}" srcOrd="0" destOrd="2" presId="urn:microsoft.com/office/officeart/2005/8/layout/chevron2"/>
    <dgm:cxn modelId="{832206FF-E224-45E9-B081-239E02065C8E}" srcId="{2CFEB98F-DB71-433C-B7D4-81DB4A9C2F8E}" destId="{01E76955-90A8-4687-A517-CDFA619A4CE2}" srcOrd="0" destOrd="0" parTransId="{23097462-7A5C-41DF-8F28-4139CF9A1B4C}" sibTransId="{EF460ED5-AAA2-4AC7-8B1F-42AB7780CE1D}"/>
    <dgm:cxn modelId="{D23C66FF-5D9D-48D8-8F9A-577B22666BFF}" type="presOf" srcId="{01E76955-90A8-4687-A517-CDFA619A4CE2}" destId="{9ACE35E9-D409-45BA-878B-272DE8452E5E}" srcOrd="0" destOrd="0" presId="urn:microsoft.com/office/officeart/2005/8/layout/chevron2"/>
    <dgm:cxn modelId="{72400EE2-FE18-4C90-A92D-FEBF4851C50B}" type="presParOf" srcId="{C3428887-B36B-4213-BCFC-4C4686DA5923}" destId="{F9A50959-0B24-4EE8-A043-357B039DE512}" srcOrd="0" destOrd="0" presId="urn:microsoft.com/office/officeart/2005/8/layout/chevron2"/>
    <dgm:cxn modelId="{67805B32-6E82-49FC-8489-6D7ED80958E4}" type="presParOf" srcId="{F9A50959-0B24-4EE8-A043-357B039DE512}" destId="{9ACE35E9-D409-45BA-878B-272DE8452E5E}" srcOrd="0" destOrd="0" presId="urn:microsoft.com/office/officeart/2005/8/layout/chevron2"/>
    <dgm:cxn modelId="{B4E4CF01-AE21-4E3E-92C4-307767179709}" type="presParOf" srcId="{F9A50959-0B24-4EE8-A043-357B039DE512}" destId="{A9834938-B71F-4A81-93C6-082967CEA372}" srcOrd="1" destOrd="0" presId="urn:microsoft.com/office/officeart/2005/8/layout/chevron2"/>
    <dgm:cxn modelId="{F065483D-B700-4552-BA01-B6A171A940F1}" type="presParOf" srcId="{C3428887-B36B-4213-BCFC-4C4686DA5923}" destId="{233CC46E-AEC2-4D05-B605-83F3FBDD32C7}" srcOrd="1" destOrd="0" presId="urn:microsoft.com/office/officeart/2005/8/layout/chevron2"/>
    <dgm:cxn modelId="{9D7258F3-E280-4C8A-9508-2869EBCDC71D}" type="presParOf" srcId="{C3428887-B36B-4213-BCFC-4C4686DA5923}" destId="{D04D98BE-B7BF-431C-BFD1-19771B4024E7}" srcOrd="2" destOrd="0" presId="urn:microsoft.com/office/officeart/2005/8/layout/chevron2"/>
    <dgm:cxn modelId="{1F0A0166-ECD7-4A68-A7A3-D8D6A70E7AB0}" type="presParOf" srcId="{D04D98BE-B7BF-431C-BFD1-19771B4024E7}" destId="{849C693C-7C87-4612-8999-7F367C82E11C}" srcOrd="0" destOrd="0" presId="urn:microsoft.com/office/officeart/2005/8/layout/chevron2"/>
    <dgm:cxn modelId="{B293067F-181C-470D-BC9B-9BEC5A448129}" type="presParOf" srcId="{D04D98BE-B7BF-431C-BFD1-19771B4024E7}" destId="{9C7A68B0-B1E7-412E-97E4-FD04D722378F}" srcOrd="1" destOrd="0" presId="urn:microsoft.com/office/officeart/2005/8/layout/chevron2"/>
    <dgm:cxn modelId="{BF3D319A-E361-4DE4-9165-BBF987FE6F87}" type="presParOf" srcId="{C3428887-B36B-4213-BCFC-4C4686DA5923}" destId="{0AD2DB9A-C0A7-41E9-A401-D0E220089EE8}" srcOrd="3" destOrd="0" presId="urn:microsoft.com/office/officeart/2005/8/layout/chevron2"/>
    <dgm:cxn modelId="{23F3E6CF-25C3-484E-9839-89B9A20E3CCE}" type="presParOf" srcId="{C3428887-B36B-4213-BCFC-4C4686DA5923}" destId="{E301D625-29A6-4732-9D97-F7E87DCE4C26}" srcOrd="4" destOrd="0" presId="urn:microsoft.com/office/officeart/2005/8/layout/chevron2"/>
    <dgm:cxn modelId="{E418F083-D932-4CE2-8E8B-61A29ECECC97}" type="presParOf" srcId="{E301D625-29A6-4732-9D97-F7E87DCE4C26}" destId="{A5FBB75C-6433-433A-9732-C9FF37C085B6}" srcOrd="0" destOrd="0" presId="urn:microsoft.com/office/officeart/2005/8/layout/chevron2"/>
    <dgm:cxn modelId="{1AFD0297-AB2C-4A6E-8029-2551B9C06AF5}" type="presParOf" srcId="{E301D625-29A6-4732-9D97-F7E87DCE4C26}" destId="{9EAE4E27-5466-44A3-BDD4-96D81D1FE865}" srcOrd="1" destOrd="0" presId="urn:microsoft.com/office/officeart/2005/8/layout/chevron2"/>
    <dgm:cxn modelId="{8E49798A-251D-4AE5-B324-8AFC1EDC2BC6}" type="presParOf" srcId="{C3428887-B36B-4213-BCFC-4C4686DA5923}" destId="{642AFC47-3901-4D12-A914-D61801741716}" srcOrd="5" destOrd="0" presId="urn:microsoft.com/office/officeart/2005/8/layout/chevron2"/>
    <dgm:cxn modelId="{6AB9E87C-F563-4444-8F3F-841ACA5BA4B0}" type="presParOf" srcId="{C3428887-B36B-4213-BCFC-4C4686DA5923}" destId="{9DC7F51F-EC31-48A7-BC2D-505B7478D9A0}" srcOrd="6" destOrd="0" presId="urn:microsoft.com/office/officeart/2005/8/layout/chevron2"/>
    <dgm:cxn modelId="{9D8A6ABE-2898-4EB4-95AC-01A77D5F39BE}" type="presParOf" srcId="{9DC7F51F-EC31-48A7-BC2D-505B7478D9A0}" destId="{4AFAE30D-8927-454E-A756-7B081EDAA56E}" srcOrd="0" destOrd="0" presId="urn:microsoft.com/office/officeart/2005/8/layout/chevron2"/>
    <dgm:cxn modelId="{DD1C7220-0533-4DF1-AB0A-3DD6F3A35159}" type="presParOf" srcId="{9DC7F51F-EC31-48A7-BC2D-505B7478D9A0}" destId="{9B9F1682-569C-431E-965B-F786C3D3AE5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E99EA3-9E78-4BB0-98C9-7E940B678703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97086CF2-B149-4911-AD21-77E312A3AFB7}">
      <dgm:prSet phldrT="[文字]" custT="1"/>
      <dgm:spPr/>
      <dgm:t>
        <a:bodyPr/>
        <a:lstStyle/>
        <a:p>
          <a:r>
            <a:rPr lang="zh-TW" altLang="en-US" sz="1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學系匯入應屆畢業生審查資料</a:t>
          </a:r>
        </a:p>
      </dgm:t>
    </dgm:pt>
    <dgm:pt modelId="{AC712379-FBDD-4967-B70A-A88C68F271FA}" type="parTrans" cxnId="{395EE027-70D5-4687-ACB6-A264B5EC85CC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D5A156A-2A5F-4E1C-8910-4AB68F8D8A97}" type="sibTrans" cxnId="{395EE027-70D5-4687-ACB6-A264B5EC85CC}">
      <dgm:prSet custT="1"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225E7B7-36C1-4C48-B11F-26CDB2224D38}">
      <dgm:prSet phldrT="[文字]" custT="1"/>
      <dgm:spPr/>
      <dgm:t>
        <a:bodyPr/>
        <a:lstStyle/>
        <a:p>
          <a:r>
            <a:rPr lang="zh-TW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學系完成</a:t>
          </a:r>
          <a:endParaRPr lang="en-US" altLang="zh-TW" sz="20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預審</a:t>
          </a:r>
        </a:p>
      </dgm:t>
    </dgm:pt>
    <dgm:pt modelId="{14244D0F-5FC4-485B-8998-3ADEE7240A0C}" type="parTrans" cxnId="{F305E0C6-DE25-4AFB-A60D-D4C7F0EE43DF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F13A2EF-3CAD-4356-91BF-2B137568E87D}" type="sibTrans" cxnId="{F305E0C6-DE25-4AFB-A60D-D4C7F0EE43DF}">
      <dgm:prSet custT="1"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6B1F94E-A7B5-446F-9081-D98F2086D286}">
      <dgm:prSet phldrT="[文字]" custT="1"/>
      <dgm:spPr/>
      <dgm:t>
        <a:bodyPr/>
        <a:lstStyle/>
        <a:p>
          <a:r>
            <a:rPr lang="zh-TW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教務處複審</a:t>
          </a:r>
        </a:p>
      </dgm:t>
    </dgm:pt>
    <dgm:pt modelId="{79CE3F76-7D3C-4A66-8CDD-73DCC10794D0}" type="parTrans" cxnId="{CE954014-8969-4ADF-BE28-D450076169A9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D7AB4C4-384A-483A-9DF9-70FA30253655}" type="sibTrans" cxnId="{CE954014-8969-4ADF-BE28-D450076169A9}">
      <dgm:prSet custT="1"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8397BB2-5A78-4B1A-92E6-913C8588294E}">
      <dgm:prSet phldrT="[文字]" custT="1"/>
      <dgm:spPr/>
      <dgm:t>
        <a:bodyPr/>
        <a:lstStyle/>
        <a:p>
          <a:r>
            <a:rPr lang="zh-TW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教務處轉入預畢系統</a:t>
          </a:r>
          <a:endParaRPr lang="en-US" altLang="zh-TW" sz="20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C85BC09-CA9A-46BE-9636-A4601DEE2AF4}" type="parTrans" cxnId="{2F468E95-2F57-4744-AD8E-DD18581A77D3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ED185A7-96B4-464E-A934-EBBB23B90EED}" type="sibTrans" cxnId="{2F468E95-2F57-4744-AD8E-DD18581A77D3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78A2B3E-9984-43F5-ABF4-DFAA4C380A11}">
      <dgm:prSet phldrT="[文字]" custT="1"/>
      <dgm:spPr/>
      <dgm:t>
        <a:bodyPr/>
        <a:lstStyle/>
        <a:p>
          <a:r>
            <a:rPr lang="zh-TW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各學系／</a:t>
          </a:r>
          <a:endParaRPr lang="en-US" altLang="zh-TW" sz="20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通識中心</a:t>
          </a:r>
        </a:p>
      </dgm:t>
    </dgm:pt>
    <dgm:pt modelId="{BFAA5719-AFF7-4858-9209-BDA6E793FE50}" type="parTrans" cxnId="{8399E7DF-5E88-47BA-B8A3-F31A024C892C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75EFB11-D56B-446F-9460-BBBEA19C540A}" type="sibTrans" cxnId="{8399E7DF-5E88-47BA-B8A3-F31A024C892C}">
      <dgm:prSet custT="1"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B7D3244-2D84-4A6E-A2F5-288D5F76A4A8}">
      <dgm:prSet phldrT="[文字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zh-TW" altLang="en-US" sz="2000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維護並確認系統版科目學分表</a:t>
          </a:r>
        </a:p>
      </dgm:t>
    </dgm:pt>
    <dgm:pt modelId="{2FED4031-A86B-4679-985E-07F950CBAA26}" type="parTrans" cxnId="{354374D5-F1BE-4133-8E24-7257DA422DFC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0368AD5-191E-4C31-AAC9-B46A7DA3DD31}" type="sibTrans" cxnId="{354374D5-F1BE-4133-8E24-7257DA422DFC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4831EA1-5A16-4858-A060-F8ED08DA5E24}">
      <dgm:prSet custT="1"/>
      <dgm:spPr/>
      <dgm:t>
        <a:bodyPr/>
        <a:lstStyle/>
        <a:p>
          <a:r>
            <a:rPr lang="zh-TW" altLang="en-US" sz="2000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每年</a:t>
          </a:r>
          <a:r>
            <a:rPr lang="en-US" altLang="zh-TW" sz="2000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12</a:t>
          </a:r>
          <a:r>
            <a:rPr lang="zh-TW" altLang="en-US" sz="2000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</a:p>
      </dgm:t>
    </dgm:pt>
    <dgm:pt modelId="{B1018BC8-598F-4507-A7AA-C32EF579FAB9}" type="parTrans" cxnId="{973E7D3F-6D61-44A1-A0CC-0EE3704B5150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389E5E7-B39F-4794-8569-6BBA2171E4AC}" type="sibTrans" cxnId="{973E7D3F-6D61-44A1-A0CC-0EE3704B5150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E854A60-925F-411E-B5F7-5C448F2D49C8}">
      <dgm:prSet custT="1"/>
      <dgm:spPr/>
      <dgm:t>
        <a:bodyPr/>
        <a:lstStyle/>
        <a:p>
          <a:r>
            <a:rPr lang="zh-TW" altLang="en-US" sz="2000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每年</a:t>
          </a:r>
          <a:r>
            <a:rPr lang="en-US" altLang="zh-TW" sz="2000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12</a:t>
          </a:r>
          <a:r>
            <a:rPr lang="zh-TW" altLang="en-US" sz="2000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月底前</a:t>
          </a:r>
        </a:p>
      </dgm:t>
    </dgm:pt>
    <dgm:pt modelId="{5947D8EE-38D5-4C94-A5BC-5E8CF0A3DFC2}" type="parTrans" cxnId="{4F9823B3-FBBA-42B1-A20E-A11F9E5E46D5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6F1948A-E4CB-4076-B220-881D49CC4EDB}" type="sibTrans" cxnId="{4F9823B3-FBBA-42B1-A20E-A11F9E5E46D5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AA38B73-451B-4558-97FA-EBF522460782}">
      <dgm:prSet phldrT="[文字]" custT="1"/>
      <dgm:spPr/>
      <dgm:t>
        <a:bodyPr/>
        <a:lstStyle/>
        <a:p>
          <a:r>
            <a:rPr lang="zh-TW" altLang="en-US" sz="2000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每年</a:t>
          </a:r>
          <a:r>
            <a:rPr lang="en-US" altLang="zh-TW" sz="2000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TW" altLang="en-US" sz="2000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</a:p>
      </dgm:t>
    </dgm:pt>
    <dgm:pt modelId="{3664881E-D734-4536-8F84-298315031278}" type="parTrans" cxnId="{AA376977-7B9B-40A8-B233-6A43D2A7AA91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CFBC56C-0B71-4EC2-B195-612DA539B8F5}" type="sibTrans" cxnId="{AA376977-7B9B-40A8-B233-6A43D2A7AA91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BE63A8-AEEA-4535-B659-DC3022F55887}">
      <dgm:prSet custT="1"/>
      <dgm:spPr/>
      <dgm:t>
        <a:bodyPr/>
        <a:lstStyle/>
        <a:p>
          <a:endParaRPr lang="zh-TW" altLang="en-US" sz="20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F158E91-BD49-4BD6-A0E5-3D97B1CE3D80}" type="parTrans" cxnId="{C9CAA714-7810-4357-92A3-64473DF3E69D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3CC619B-2327-4B8F-9B75-91024CB6CDD5}" type="sibTrans" cxnId="{C9CAA714-7810-4357-92A3-64473DF3E69D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E09AFC4-31C2-4D15-A46A-7C68FC28F354}">
      <dgm:prSet phldrT="[文字]" custT="1"/>
      <dgm:spPr/>
      <dgm:t>
        <a:bodyPr/>
        <a:lstStyle/>
        <a:p>
          <a:r>
            <a:rPr lang="zh-TW" altLang="en-US" sz="2000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未來規劃連結預畢系統</a:t>
          </a:r>
          <a:endParaRPr lang="en-US" altLang="zh-TW" sz="2000" dirty="0">
            <a:solidFill>
              <a:srgbClr val="3366FF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DBDB360-76F5-4BF8-BD54-75EB121A26EE}" type="parTrans" cxnId="{1DA933C4-6963-49CD-A53A-1381396E1B2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468BA7F-BF50-4526-9EEC-1AA9BFF9AF30}" type="sibTrans" cxnId="{1DA933C4-6963-49CD-A53A-1381396E1B2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E6C5F08-7E8E-4D3F-AE75-3720BB3C7B14}">
      <dgm:prSet custT="1"/>
      <dgm:spPr/>
      <dgm:t>
        <a:bodyPr/>
        <a:lstStyle/>
        <a:p>
          <a:endParaRPr lang="zh-TW" altLang="en-US" sz="20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A89B9C9-5ACC-4B89-B44A-42140BE82546}" type="parTrans" cxnId="{AA6B373A-6984-4158-887A-ADEDD1EC9B74}">
      <dgm:prSet/>
      <dgm:spPr/>
      <dgm:t>
        <a:bodyPr/>
        <a:lstStyle/>
        <a:p>
          <a:endParaRPr lang="zh-TW" altLang="en-US"/>
        </a:p>
      </dgm:t>
    </dgm:pt>
    <dgm:pt modelId="{EBF948C0-C85E-47CA-BA7E-8DF473760ACC}" type="sibTrans" cxnId="{AA6B373A-6984-4158-887A-ADEDD1EC9B74}">
      <dgm:prSet/>
      <dgm:spPr/>
      <dgm:t>
        <a:bodyPr/>
        <a:lstStyle/>
        <a:p>
          <a:endParaRPr lang="zh-TW" altLang="en-US"/>
        </a:p>
      </dgm:t>
    </dgm:pt>
    <dgm:pt modelId="{2BFB1EB7-C85C-4996-96A0-4106626858D8}" type="pres">
      <dgm:prSet presAssocID="{08E99EA3-9E78-4BB0-98C9-7E940B678703}" presName="Name0" presStyleCnt="0">
        <dgm:presLayoutVars>
          <dgm:dir/>
          <dgm:animLvl val="lvl"/>
          <dgm:resizeHandles val="exact"/>
        </dgm:presLayoutVars>
      </dgm:prSet>
      <dgm:spPr/>
    </dgm:pt>
    <dgm:pt modelId="{FA3B075C-6810-43C9-B50D-022DED30152E}" type="pres">
      <dgm:prSet presAssocID="{C78A2B3E-9984-43F5-ABF4-DFAA4C380A11}" presName="composite" presStyleCnt="0"/>
      <dgm:spPr/>
    </dgm:pt>
    <dgm:pt modelId="{CF63EDB6-3AD5-4A6B-9545-C8CE75FBFAB4}" type="pres">
      <dgm:prSet presAssocID="{C78A2B3E-9984-43F5-ABF4-DFAA4C380A11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8D7BD923-253A-4240-909C-12C34C4D7A65}" type="pres">
      <dgm:prSet presAssocID="{C78A2B3E-9984-43F5-ABF4-DFAA4C380A11}" presName="desTx" presStyleLbl="revTx" presStyleIdx="0" presStyleCnt="5">
        <dgm:presLayoutVars>
          <dgm:bulletEnabled val="1"/>
        </dgm:presLayoutVars>
      </dgm:prSet>
      <dgm:spPr/>
    </dgm:pt>
    <dgm:pt modelId="{039DD5C0-B503-4B9B-87D0-618E5311517F}" type="pres">
      <dgm:prSet presAssocID="{F75EFB11-D56B-446F-9460-BBBEA19C540A}" presName="space" presStyleCnt="0"/>
      <dgm:spPr/>
    </dgm:pt>
    <dgm:pt modelId="{F3561569-1727-48D3-9E78-D055B8093A47}" type="pres">
      <dgm:prSet presAssocID="{97086CF2-B149-4911-AD21-77E312A3AFB7}" presName="composite" presStyleCnt="0"/>
      <dgm:spPr/>
    </dgm:pt>
    <dgm:pt modelId="{0EBFB4C5-5F7A-4D90-A055-B8D53584845E}" type="pres">
      <dgm:prSet presAssocID="{97086CF2-B149-4911-AD21-77E312A3AFB7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25EE1C07-E47F-4BA3-AAF0-F3BCB76F4E21}" type="pres">
      <dgm:prSet presAssocID="{97086CF2-B149-4911-AD21-77E312A3AFB7}" presName="desTx" presStyleLbl="revTx" presStyleIdx="1" presStyleCnt="5">
        <dgm:presLayoutVars>
          <dgm:bulletEnabled val="1"/>
        </dgm:presLayoutVars>
      </dgm:prSet>
      <dgm:spPr/>
    </dgm:pt>
    <dgm:pt modelId="{BBB854CB-E6C8-4F2F-A278-16877F8301C9}" type="pres">
      <dgm:prSet presAssocID="{BD5A156A-2A5F-4E1C-8910-4AB68F8D8A97}" presName="space" presStyleCnt="0"/>
      <dgm:spPr/>
    </dgm:pt>
    <dgm:pt modelId="{FEBB79BE-B8F3-41C3-8FDE-FE10C5586FC0}" type="pres">
      <dgm:prSet presAssocID="{9225E7B7-36C1-4C48-B11F-26CDB2224D38}" presName="composite" presStyleCnt="0"/>
      <dgm:spPr/>
    </dgm:pt>
    <dgm:pt modelId="{E22331AD-7B5F-4452-9D9A-8E38E60E3349}" type="pres">
      <dgm:prSet presAssocID="{9225E7B7-36C1-4C48-B11F-26CDB2224D38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F7C7E177-121B-48F6-9FC2-74A6D217B107}" type="pres">
      <dgm:prSet presAssocID="{9225E7B7-36C1-4C48-B11F-26CDB2224D38}" presName="desTx" presStyleLbl="revTx" presStyleIdx="2" presStyleCnt="5">
        <dgm:presLayoutVars>
          <dgm:bulletEnabled val="1"/>
        </dgm:presLayoutVars>
      </dgm:prSet>
      <dgm:spPr/>
    </dgm:pt>
    <dgm:pt modelId="{909C9E41-CCEA-4405-9398-D759BCBA495F}" type="pres">
      <dgm:prSet presAssocID="{3F13A2EF-3CAD-4356-91BF-2B137568E87D}" presName="space" presStyleCnt="0"/>
      <dgm:spPr/>
    </dgm:pt>
    <dgm:pt modelId="{B0620598-2C08-461C-8596-C117807B2675}" type="pres">
      <dgm:prSet presAssocID="{76B1F94E-A7B5-446F-9081-D98F2086D286}" presName="composite" presStyleCnt="0"/>
      <dgm:spPr/>
    </dgm:pt>
    <dgm:pt modelId="{5F9933E0-E0DD-4D6B-95FA-132D5A907BE3}" type="pres">
      <dgm:prSet presAssocID="{76B1F94E-A7B5-446F-9081-D98F2086D286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BEBAB1F4-9B6B-474B-9BE1-67D8A7A95F35}" type="pres">
      <dgm:prSet presAssocID="{76B1F94E-A7B5-446F-9081-D98F2086D286}" presName="desTx" presStyleLbl="revTx" presStyleIdx="3" presStyleCnt="5">
        <dgm:presLayoutVars>
          <dgm:bulletEnabled val="1"/>
        </dgm:presLayoutVars>
      </dgm:prSet>
      <dgm:spPr/>
    </dgm:pt>
    <dgm:pt modelId="{F7B22186-1217-49AA-A28A-03FABDFE6367}" type="pres">
      <dgm:prSet presAssocID="{FD7AB4C4-384A-483A-9DF9-70FA30253655}" presName="space" presStyleCnt="0"/>
      <dgm:spPr/>
    </dgm:pt>
    <dgm:pt modelId="{DB6E22B9-E83A-4D4D-BB23-8E88B7638726}" type="pres">
      <dgm:prSet presAssocID="{28397BB2-5A78-4B1A-92E6-913C8588294E}" presName="composite" presStyleCnt="0"/>
      <dgm:spPr/>
    </dgm:pt>
    <dgm:pt modelId="{43C4CBD4-E5E5-4DD7-B336-F8E3F8B63B1A}" type="pres">
      <dgm:prSet presAssocID="{28397BB2-5A78-4B1A-92E6-913C8588294E}" presName="par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C398C2CE-5467-4026-B99C-ED800B7F271C}" type="pres">
      <dgm:prSet presAssocID="{28397BB2-5A78-4B1A-92E6-913C8588294E}" presName="desTx" presStyleLbl="revTx" presStyleIdx="4" presStyleCnt="5">
        <dgm:presLayoutVars>
          <dgm:bulletEnabled val="1"/>
        </dgm:presLayoutVars>
      </dgm:prSet>
      <dgm:spPr/>
    </dgm:pt>
  </dgm:ptLst>
  <dgm:cxnLst>
    <dgm:cxn modelId="{CE954014-8969-4ADF-BE28-D450076169A9}" srcId="{08E99EA3-9E78-4BB0-98C9-7E940B678703}" destId="{76B1F94E-A7B5-446F-9081-D98F2086D286}" srcOrd="3" destOrd="0" parTransId="{79CE3F76-7D3C-4A66-8CDD-73DCC10794D0}" sibTransId="{FD7AB4C4-384A-483A-9DF9-70FA30253655}"/>
    <dgm:cxn modelId="{C9CAA714-7810-4357-92A3-64473DF3E69D}" srcId="{9225E7B7-36C1-4C48-B11F-26CDB2224D38}" destId="{70BE63A8-AEEA-4535-B659-DC3022F55887}" srcOrd="2" destOrd="0" parTransId="{0F158E91-BD49-4BD6-A0E5-3D97B1CE3D80}" sibTransId="{53CC619B-2327-4B8F-9B75-91024CB6CDD5}"/>
    <dgm:cxn modelId="{395EE027-70D5-4687-ACB6-A264B5EC85CC}" srcId="{08E99EA3-9E78-4BB0-98C9-7E940B678703}" destId="{97086CF2-B149-4911-AD21-77E312A3AFB7}" srcOrd="1" destOrd="0" parTransId="{AC712379-FBDD-4967-B70A-A88C68F271FA}" sibTransId="{BD5A156A-2A5F-4E1C-8910-4AB68F8D8A97}"/>
    <dgm:cxn modelId="{AFA2302D-F548-4409-9B00-93EF818F8CF5}" type="presOf" srcId="{97086CF2-B149-4911-AD21-77E312A3AFB7}" destId="{0EBFB4C5-5F7A-4D90-A055-B8D53584845E}" srcOrd="0" destOrd="0" presId="urn:microsoft.com/office/officeart/2005/8/layout/chevron1"/>
    <dgm:cxn modelId="{AA6B373A-6984-4158-887A-ADEDD1EC9B74}" srcId="{9225E7B7-36C1-4C48-B11F-26CDB2224D38}" destId="{8E6C5F08-7E8E-4D3F-AE75-3720BB3C7B14}" srcOrd="1" destOrd="0" parTransId="{4A89B9C9-5ACC-4B89-B44A-42140BE82546}" sibTransId="{EBF948C0-C85E-47CA-BA7E-8DF473760ACC}"/>
    <dgm:cxn modelId="{973E7D3F-6D61-44A1-A0CC-0EE3704B5150}" srcId="{97086CF2-B149-4911-AD21-77E312A3AFB7}" destId="{94831EA1-5A16-4858-A060-F8ED08DA5E24}" srcOrd="0" destOrd="0" parTransId="{B1018BC8-598F-4507-A7AA-C32EF579FAB9}" sibTransId="{7389E5E7-B39F-4794-8569-6BBA2171E4AC}"/>
    <dgm:cxn modelId="{D58E2249-00BB-47C8-832A-A9C8362CB5A4}" type="presOf" srcId="{8E09AFC4-31C2-4D15-A46A-7C68FC28F354}" destId="{C398C2CE-5467-4026-B99C-ED800B7F271C}" srcOrd="0" destOrd="0" presId="urn:microsoft.com/office/officeart/2005/8/layout/chevron1"/>
    <dgm:cxn modelId="{65752C70-E8AF-4E57-A520-83044A16D8DF}" type="presOf" srcId="{28397BB2-5A78-4B1A-92E6-913C8588294E}" destId="{43C4CBD4-E5E5-4DD7-B336-F8E3F8B63B1A}" srcOrd="0" destOrd="0" presId="urn:microsoft.com/office/officeart/2005/8/layout/chevron1"/>
    <dgm:cxn modelId="{B00E6273-B4B1-4125-9D12-2E1FDDBD0B3B}" type="presOf" srcId="{6B7D3244-2D84-4A6E-A2F5-288D5F76A4A8}" destId="{8D7BD923-253A-4240-909C-12C34C4D7A65}" srcOrd="0" destOrd="0" presId="urn:microsoft.com/office/officeart/2005/8/layout/chevron1"/>
    <dgm:cxn modelId="{AA376977-7B9B-40A8-B233-6A43D2A7AA91}" srcId="{76B1F94E-A7B5-446F-9081-D98F2086D286}" destId="{2AA38B73-451B-4558-97FA-EBF522460782}" srcOrd="0" destOrd="0" parTransId="{3664881E-D734-4536-8F84-298315031278}" sibTransId="{5CFBC56C-0B71-4EC2-B195-612DA539B8F5}"/>
    <dgm:cxn modelId="{5FF72D7F-EA89-477D-9508-0677327BDB19}" type="presOf" srcId="{70BE63A8-AEEA-4535-B659-DC3022F55887}" destId="{F7C7E177-121B-48F6-9FC2-74A6D217B107}" srcOrd="0" destOrd="2" presId="urn:microsoft.com/office/officeart/2005/8/layout/chevron1"/>
    <dgm:cxn modelId="{E1D44B83-9ABB-4739-942C-969892E09E50}" type="presOf" srcId="{94831EA1-5A16-4858-A060-F8ED08DA5E24}" destId="{25EE1C07-E47F-4BA3-AAF0-F3BCB76F4E21}" srcOrd="0" destOrd="0" presId="urn:microsoft.com/office/officeart/2005/8/layout/chevron1"/>
    <dgm:cxn modelId="{62DE6D94-3BCC-4347-808B-BDEE5FA7F2E2}" type="presOf" srcId="{9225E7B7-36C1-4C48-B11F-26CDB2224D38}" destId="{E22331AD-7B5F-4452-9D9A-8E38E60E3349}" srcOrd="0" destOrd="0" presId="urn:microsoft.com/office/officeart/2005/8/layout/chevron1"/>
    <dgm:cxn modelId="{2F468E95-2F57-4744-AD8E-DD18581A77D3}" srcId="{08E99EA3-9E78-4BB0-98C9-7E940B678703}" destId="{28397BB2-5A78-4B1A-92E6-913C8588294E}" srcOrd="4" destOrd="0" parTransId="{CC85BC09-CA9A-46BE-9636-A4601DEE2AF4}" sibTransId="{CED185A7-96B4-464E-A934-EBBB23B90EED}"/>
    <dgm:cxn modelId="{74C7E096-F187-40D3-A0A6-81802483505B}" type="presOf" srcId="{C78A2B3E-9984-43F5-ABF4-DFAA4C380A11}" destId="{CF63EDB6-3AD5-4A6B-9545-C8CE75FBFAB4}" srcOrd="0" destOrd="0" presId="urn:microsoft.com/office/officeart/2005/8/layout/chevron1"/>
    <dgm:cxn modelId="{47D2D4A2-3D10-4075-A53F-59C3B4F9F3A3}" type="presOf" srcId="{EE854A60-925F-411E-B5F7-5C448F2D49C8}" destId="{F7C7E177-121B-48F6-9FC2-74A6D217B107}" srcOrd="0" destOrd="0" presId="urn:microsoft.com/office/officeart/2005/8/layout/chevron1"/>
    <dgm:cxn modelId="{4F9823B3-FBBA-42B1-A20E-A11F9E5E46D5}" srcId="{9225E7B7-36C1-4C48-B11F-26CDB2224D38}" destId="{EE854A60-925F-411E-B5F7-5C448F2D49C8}" srcOrd="0" destOrd="0" parTransId="{5947D8EE-38D5-4C94-A5BC-5E8CF0A3DFC2}" sibTransId="{A6F1948A-E4CB-4076-B220-881D49CC4EDB}"/>
    <dgm:cxn modelId="{1263FEB9-638B-458C-94F8-F8F2D9FD5D73}" type="presOf" srcId="{8E6C5F08-7E8E-4D3F-AE75-3720BB3C7B14}" destId="{F7C7E177-121B-48F6-9FC2-74A6D217B107}" srcOrd="0" destOrd="1" presId="urn:microsoft.com/office/officeart/2005/8/layout/chevron1"/>
    <dgm:cxn modelId="{207CA3BD-C3BE-4BED-B211-1E5D096C2A12}" type="presOf" srcId="{2AA38B73-451B-4558-97FA-EBF522460782}" destId="{BEBAB1F4-9B6B-474B-9BE1-67D8A7A95F35}" srcOrd="0" destOrd="0" presId="urn:microsoft.com/office/officeart/2005/8/layout/chevron1"/>
    <dgm:cxn modelId="{57AA9ABE-2971-43CA-B369-7657ACA44C35}" type="presOf" srcId="{08E99EA3-9E78-4BB0-98C9-7E940B678703}" destId="{2BFB1EB7-C85C-4996-96A0-4106626858D8}" srcOrd="0" destOrd="0" presId="urn:microsoft.com/office/officeart/2005/8/layout/chevron1"/>
    <dgm:cxn modelId="{1DA933C4-6963-49CD-A53A-1381396E1B22}" srcId="{28397BB2-5A78-4B1A-92E6-913C8588294E}" destId="{8E09AFC4-31C2-4D15-A46A-7C68FC28F354}" srcOrd="0" destOrd="0" parTransId="{1DBDB360-76F5-4BF8-BD54-75EB121A26EE}" sibTransId="{7468BA7F-BF50-4526-9EEC-1AA9BFF9AF30}"/>
    <dgm:cxn modelId="{F305E0C6-DE25-4AFB-A60D-D4C7F0EE43DF}" srcId="{08E99EA3-9E78-4BB0-98C9-7E940B678703}" destId="{9225E7B7-36C1-4C48-B11F-26CDB2224D38}" srcOrd="2" destOrd="0" parTransId="{14244D0F-5FC4-485B-8998-3ADEE7240A0C}" sibTransId="{3F13A2EF-3CAD-4356-91BF-2B137568E87D}"/>
    <dgm:cxn modelId="{354374D5-F1BE-4133-8E24-7257DA422DFC}" srcId="{C78A2B3E-9984-43F5-ABF4-DFAA4C380A11}" destId="{6B7D3244-2D84-4A6E-A2F5-288D5F76A4A8}" srcOrd="0" destOrd="0" parTransId="{2FED4031-A86B-4679-985E-07F950CBAA26}" sibTransId="{E0368AD5-191E-4C31-AAC9-B46A7DA3DD31}"/>
    <dgm:cxn modelId="{8399E7DF-5E88-47BA-B8A3-F31A024C892C}" srcId="{08E99EA3-9E78-4BB0-98C9-7E940B678703}" destId="{C78A2B3E-9984-43F5-ABF4-DFAA4C380A11}" srcOrd="0" destOrd="0" parTransId="{BFAA5719-AFF7-4858-9209-BDA6E793FE50}" sibTransId="{F75EFB11-D56B-446F-9460-BBBEA19C540A}"/>
    <dgm:cxn modelId="{E25527F5-FBF0-40D8-87B5-75D78A06767A}" type="presOf" srcId="{76B1F94E-A7B5-446F-9081-D98F2086D286}" destId="{5F9933E0-E0DD-4D6B-95FA-132D5A907BE3}" srcOrd="0" destOrd="0" presId="urn:microsoft.com/office/officeart/2005/8/layout/chevron1"/>
    <dgm:cxn modelId="{9A78AE6A-0BB3-4BF2-B77C-F2D3E9ADE213}" type="presParOf" srcId="{2BFB1EB7-C85C-4996-96A0-4106626858D8}" destId="{FA3B075C-6810-43C9-B50D-022DED30152E}" srcOrd="0" destOrd="0" presId="urn:microsoft.com/office/officeart/2005/8/layout/chevron1"/>
    <dgm:cxn modelId="{DA5F2D80-6A19-468D-870C-36135545F3B3}" type="presParOf" srcId="{FA3B075C-6810-43C9-B50D-022DED30152E}" destId="{CF63EDB6-3AD5-4A6B-9545-C8CE75FBFAB4}" srcOrd="0" destOrd="0" presId="urn:microsoft.com/office/officeart/2005/8/layout/chevron1"/>
    <dgm:cxn modelId="{C3EF1D3E-4033-46F0-BBBE-CF1D943E8A8C}" type="presParOf" srcId="{FA3B075C-6810-43C9-B50D-022DED30152E}" destId="{8D7BD923-253A-4240-909C-12C34C4D7A65}" srcOrd="1" destOrd="0" presId="urn:microsoft.com/office/officeart/2005/8/layout/chevron1"/>
    <dgm:cxn modelId="{4F58D2C1-632A-43B0-B84D-A88C45654C8E}" type="presParOf" srcId="{2BFB1EB7-C85C-4996-96A0-4106626858D8}" destId="{039DD5C0-B503-4B9B-87D0-618E5311517F}" srcOrd="1" destOrd="0" presId="urn:microsoft.com/office/officeart/2005/8/layout/chevron1"/>
    <dgm:cxn modelId="{703C801F-91AB-452C-8766-A5C7D72CD4F1}" type="presParOf" srcId="{2BFB1EB7-C85C-4996-96A0-4106626858D8}" destId="{F3561569-1727-48D3-9E78-D055B8093A47}" srcOrd="2" destOrd="0" presId="urn:microsoft.com/office/officeart/2005/8/layout/chevron1"/>
    <dgm:cxn modelId="{FA3129F8-8AB8-4D96-838C-2B6D410523BE}" type="presParOf" srcId="{F3561569-1727-48D3-9E78-D055B8093A47}" destId="{0EBFB4C5-5F7A-4D90-A055-B8D53584845E}" srcOrd="0" destOrd="0" presId="urn:microsoft.com/office/officeart/2005/8/layout/chevron1"/>
    <dgm:cxn modelId="{A293AAC8-A31B-4892-945C-55337B1F4976}" type="presParOf" srcId="{F3561569-1727-48D3-9E78-D055B8093A47}" destId="{25EE1C07-E47F-4BA3-AAF0-F3BCB76F4E21}" srcOrd="1" destOrd="0" presId="urn:microsoft.com/office/officeart/2005/8/layout/chevron1"/>
    <dgm:cxn modelId="{A67D5C0E-40C1-4E6C-A358-9FF603946A30}" type="presParOf" srcId="{2BFB1EB7-C85C-4996-96A0-4106626858D8}" destId="{BBB854CB-E6C8-4F2F-A278-16877F8301C9}" srcOrd="3" destOrd="0" presId="urn:microsoft.com/office/officeart/2005/8/layout/chevron1"/>
    <dgm:cxn modelId="{2C27590D-D7C9-40C9-B2A8-3C527EAB9EF2}" type="presParOf" srcId="{2BFB1EB7-C85C-4996-96A0-4106626858D8}" destId="{FEBB79BE-B8F3-41C3-8FDE-FE10C5586FC0}" srcOrd="4" destOrd="0" presId="urn:microsoft.com/office/officeart/2005/8/layout/chevron1"/>
    <dgm:cxn modelId="{93C0A986-0A53-4CAC-86C8-887DB5970B9E}" type="presParOf" srcId="{FEBB79BE-B8F3-41C3-8FDE-FE10C5586FC0}" destId="{E22331AD-7B5F-4452-9D9A-8E38E60E3349}" srcOrd="0" destOrd="0" presId="urn:microsoft.com/office/officeart/2005/8/layout/chevron1"/>
    <dgm:cxn modelId="{59506699-7E6D-4151-AB81-D2382FBBC09F}" type="presParOf" srcId="{FEBB79BE-B8F3-41C3-8FDE-FE10C5586FC0}" destId="{F7C7E177-121B-48F6-9FC2-74A6D217B107}" srcOrd="1" destOrd="0" presId="urn:microsoft.com/office/officeart/2005/8/layout/chevron1"/>
    <dgm:cxn modelId="{D899AC4E-6CE8-47C2-8499-E834B375C7C5}" type="presParOf" srcId="{2BFB1EB7-C85C-4996-96A0-4106626858D8}" destId="{909C9E41-CCEA-4405-9398-D759BCBA495F}" srcOrd="5" destOrd="0" presId="urn:microsoft.com/office/officeart/2005/8/layout/chevron1"/>
    <dgm:cxn modelId="{053B33DD-61AE-4239-9034-D711B7DCEB3A}" type="presParOf" srcId="{2BFB1EB7-C85C-4996-96A0-4106626858D8}" destId="{B0620598-2C08-461C-8596-C117807B2675}" srcOrd="6" destOrd="0" presId="urn:microsoft.com/office/officeart/2005/8/layout/chevron1"/>
    <dgm:cxn modelId="{45CB5823-74FF-49B3-889B-69FEA4D1D5F4}" type="presParOf" srcId="{B0620598-2C08-461C-8596-C117807B2675}" destId="{5F9933E0-E0DD-4D6B-95FA-132D5A907BE3}" srcOrd="0" destOrd="0" presId="urn:microsoft.com/office/officeart/2005/8/layout/chevron1"/>
    <dgm:cxn modelId="{A3CA7055-2F53-44A0-97E1-BC99D4FCF5A0}" type="presParOf" srcId="{B0620598-2C08-461C-8596-C117807B2675}" destId="{BEBAB1F4-9B6B-474B-9BE1-67D8A7A95F35}" srcOrd="1" destOrd="0" presId="urn:microsoft.com/office/officeart/2005/8/layout/chevron1"/>
    <dgm:cxn modelId="{57351DCA-FC0D-4855-BC33-AFCAD70CF99D}" type="presParOf" srcId="{2BFB1EB7-C85C-4996-96A0-4106626858D8}" destId="{F7B22186-1217-49AA-A28A-03FABDFE6367}" srcOrd="7" destOrd="0" presId="urn:microsoft.com/office/officeart/2005/8/layout/chevron1"/>
    <dgm:cxn modelId="{13AAB345-AD30-4400-B850-968CBB1F9418}" type="presParOf" srcId="{2BFB1EB7-C85C-4996-96A0-4106626858D8}" destId="{DB6E22B9-E83A-4D4D-BB23-8E88B7638726}" srcOrd="8" destOrd="0" presId="urn:microsoft.com/office/officeart/2005/8/layout/chevron1"/>
    <dgm:cxn modelId="{97CFC376-99F9-4796-845E-A9503E40CB72}" type="presParOf" srcId="{DB6E22B9-E83A-4D4D-BB23-8E88B7638726}" destId="{43C4CBD4-E5E5-4DD7-B336-F8E3F8B63B1A}" srcOrd="0" destOrd="0" presId="urn:microsoft.com/office/officeart/2005/8/layout/chevron1"/>
    <dgm:cxn modelId="{8C5D305F-AEB2-4422-80CA-A8BD88C0241B}" type="presParOf" srcId="{DB6E22B9-E83A-4D4D-BB23-8E88B7638726}" destId="{C398C2CE-5467-4026-B99C-ED800B7F271C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E35E9-D409-45BA-878B-272DE8452E5E}">
      <dsp:nvSpPr>
        <dsp:cNvPr id="0" name=""/>
        <dsp:cNvSpPr/>
      </dsp:nvSpPr>
      <dsp:spPr>
        <a:xfrm rot="5400000">
          <a:off x="-187301" y="275469"/>
          <a:ext cx="1248678" cy="87407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109</a:t>
          </a:r>
          <a:r>
            <a:rPr lang="zh-TW" altLang="en-US" sz="1400" kern="12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學年度</a:t>
          </a:r>
        </a:p>
      </dsp:txBody>
      <dsp:txXfrm rot="-5400000">
        <a:off x="1" y="525206"/>
        <a:ext cx="874075" cy="374603"/>
      </dsp:txXfrm>
    </dsp:sp>
    <dsp:sp modelId="{A9834938-B71F-4A81-93C6-082967CEA372}">
      <dsp:nvSpPr>
        <dsp:cNvPr id="0" name=""/>
        <dsp:cNvSpPr/>
      </dsp:nvSpPr>
      <dsp:spPr>
        <a:xfrm rot="5400000">
          <a:off x="5397200" y="-4519797"/>
          <a:ext cx="981322" cy="100275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與圖資處同仁</a:t>
          </a:r>
          <a:r>
            <a:rPr lang="zh-TW" altLang="en-US" sz="14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至臺北醫學</a:t>
          </a: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大學參訪畢業預審相關系統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開始建置本校畢業預審系統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請學系、通識教育中心維護科目學分表之正確性</a:t>
          </a:r>
        </a:p>
      </dsp:txBody>
      <dsp:txXfrm rot="-5400000">
        <a:off x="874075" y="51232"/>
        <a:ext cx="9979668" cy="885514"/>
      </dsp:txXfrm>
    </dsp:sp>
    <dsp:sp modelId="{849C693C-7C87-4612-8999-7F367C82E11C}">
      <dsp:nvSpPr>
        <dsp:cNvPr id="0" name=""/>
        <dsp:cNvSpPr/>
      </dsp:nvSpPr>
      <dsp:spPr>
        <a:xfrm rot="5400000">
          <a:off x="-187301" y="1387223"/>
          <a:ext cx="1248678" cy="87407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 dirty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110</a:t>
          </a:r>
          <a:r>
            <a:rPr lang="zh-TW" altLang="en-US" sz="1400" kern="1200" dirty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學年度</a:t>
          </a:r>
        </a:p>
      </dsp:txBody>
      <dsp:txXfrm rot="-5400000">
        <a:off x="1" y="1636960"/>
        <a:ext cx="874075" cy="374603"/>
      </dsp:txXfrm>
    </dsp:sp>
    <dsp:sp modelId="{9C7A68B0-B1E7-412E-97E4-FD04D722378F}">
      <dsp:nvSpPr>
        <dsp:cNvPr id="0" name=""/>
        <dsp:cNvSpPr/>
      </dsp:nvSpPr>
      <dsp:spPr>
        <a:xfrm rot="5400000">
          <a:off x="5482040" y="-3408043"/>
          <a:ext cx="811641" cy="100275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建置輔系</a:t>
          </a:r>
          <a:r>
            <a:rPr lang="zh-TW" altLang="en-US" sz="14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及雙主修</a:t>
          </a: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學分系統審查機制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部分學系開始試行，並依學系試行狀況，修正系統功能</a:t>
          </a:r>
        </a:p>
      </dsp:txBody>
      <dsp:txXfrm rot="-5400000">
        <a:off x="874075" y="1239543"/>
        <a:ext cx="9987951" cy="732399"/>
      </dsp:txXfrm>
    </dsp:sp>
    <dsp:sp modelId="{A5FBB75C-6433-433A-9732-C9FF37C085B6}">
      <dsp:nvSpPr>
        <dsp:cNvPr id="0" name=""/>
        <dsp:cNvSpPr/>
      </dsp:nvSpPr>
      <dsp:spPr>
        <a:xfrm rot="5400000">
          <a:off x="-187301" y="2708644"/>
          <a:ext cx="1248678" cy="87407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111</a:t>
          </a:r>
          <a:r>
            <a:rPr lang="zh-TW" altLang="en-US" sz="1400" kern="12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學年度</a:t>
          </a:r>
        </a:p>
      </dsp:txBody>
      <dsp:txXfrm rot="-5400000">
        <a:off x="1" y="2958381"/>
        <a:ext cx="874075" cy="374603"/>
      </dsp:txXfrm>
    </dsp:sp>
    <dsp:sp modelId="{9EAE4E27-5466-44A3-BDD4-96D81D1FE865}">
      <dsp:nvSpPr>
        <dsp:cNvPr id="0" name=""/>
        <dsp:cNvSpPr/>
      </dsp:nvSpPr>
      <dsp:spPr>
        <a:xfrm rot="5400000">
          <a:off x="5240385" y="-2077110"/>
          <a:ext cx="1230975" cy="100275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新增學分學程修讀狀況欄位，以利非國考學系審核學生畢業時，符合一學位證書＋一學程證書</a:t>
          </a:r>
          <a:r>
            <a:rPr lang="en-US" altLang="zh-TW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(108</a:t>
          </a: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學年度入學學生</a:t>
          </a:r>
          <a:r>
            <a:rPr lang="en-US" altLang="zh-TW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辦理系統操作說明會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預計全校各學系試行</a:t>
          </a:r>
          <a:r>
            <a:rPr lang="en-US" altLang="zh-TW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(108</a:t>
          </a: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學年度入學學生</a:t>
          </a:r>
          <a:r>
            <a:rPr lang="en-US" altLang="zh-TW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4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由職治系及醫管資系學生之成績檢核表改為預畢系統呈現狀態，再進行修改相關程式。</a:t>
          </a:r>
        </a:p>
      </dsp:txBody>
      <dsp:txXfrm rot="-5400000">
        <a:off x="842087" y="2381279"/>
        <a:ext cx="9967481" cy="1110793"/>
      </dsp:txXfrm>
    </dsp:sp>
    <dsp:sp modelId="{4AFAE30D-8927-454E-A756-7B081EDAA56E}">
      <dsp:nvSpPr>
        <dsp:cNvPr id="0" name=""/>
        <dsp:cNvSpPr/>
      </dsp:nvSpPr>
      <dsp:spPr>
        <a:xfrm rot="5400000">
          <a:off x="-187301" y="3820398"/>
          <a:ext cx="1248678" cy="87407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 dirty="0">
              <a:solidFill>
                <a:schemeClr val="accent5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112</a:t>
          </a:r>
          <a:r>
            <a:rPr lang="zh-TW" altLang="en-US" sz="1400" kern="1200" dirty="0">
              <a:solidFill>
                <a:schemeClr val="accent5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學年度</a:t>
          </a:r>
        </a:p>
      </dsp:txBody>
      <dsp:txXfrm rot="-5400000">
        <a:off x="1" y="4070135"/>
        <a:ext cx="874075" cy="374603"/>
      </dsp:txXfrm>
    </dsp:sp>
    <dsp:sp modelId="{9B9F1682-569C-431E-965B-F786C3D3AE5B}">
      <dsp:nvSpPr>
        <dsp:cNvPr id="0" name=""/>
        <dsp:cNvSpPr/>
      </dsp:nvSpPr>
      <dsp:spPr>
        <a:xfrm rot="5400000">
          <a:off x="5482040" y="-974868"/>
          <a:ext cx="811641" cy="100275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109</a:t>
          </a: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學年度入學學生</a:t>
          </a:r>
          <a:r>
            <a:rPr lang="en-US" altLang="zh-TW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(4</a:t>
          </a: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年級應屆畢業生</a:t>
          </a:r>
          <a:r>
            <a:rPr lang="en-US" altLang="zh-TW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，正式全面實施。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110</a:t>
          </a: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學年度入學學生</a:t>
          </a:r>
          <a:r>
            <a:rPr lang="en-US" altLang="zh-TW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適逢</a:t>
          </a:r>
          <a:r>
            <a:rPr lang="en-US" altLang="zh-TW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年級</a:t>
          </a:r>
          <a:r>
            <a:rPr lang="en-US" altLang="zh-TW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，可先行上網確認選課狀況及畢業門檻完成情形，並輔導學生選課相關事宜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持續修改系統功能</a:t>
          </a:r>
        </a:p>
      </dsp:txBody>
      <dsp:txXfrm rot="-5400000">
        <a:off x="874075" y="3672718"/>
        <a:ext cx="9987951" cy="732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3EDB6-3AD5-4A6B-9545-C8CE75FBFAB4}">
      <dsp:nvSpPr>
        <dsp:cNvPr id="0" name=""/>
        <dsp:cNvSpPr/>
      </dsp:nvSpPr>
      <dsp:spPr>
        <a:xfrm>
          <a:off x="3539" y="237996"/>
          <a:ext cx="2371976" cy="94879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各學系／</a:t>
          </a:r>
          <a:endParaRPr lang="en-US" altLang="zh-TW" sz="20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通識中心</a:t>
          </a:r>
        </a:p>
      </dsp:txBody>
      <dsp:txXfrm>
        <a:off x="477934" y="237996"/>
        <a:ext cx="1423186" cy="948790"/>
      </dsp:txXfrm>
    </dsp:sp>
    <dsp:sp modelId="{8D7BD923-253A-4240-909C-12C34C4D7A65}">
      <dsp:nvSpPr>
        <dsp:cNvPr id="0" name=""/>
        <dsp:cNvSpPr/>
      </dsp:nvSpPr>
      <dsp:spPr>
        <a:xfrm>
          <a:off x="3539" y="1305385"/>
          <a:ext cx="1897581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zh-TW" altLang="en-US" sz="2000" kern="1200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維護並確認系統版科目學分表</a:t>
          </a:r>
        </a:p>
      </dsp:txBody>
      <dsp:txXfrm>
        <a:off x="3539" y="1305385"/>
        <a:ext cx="1897581" cy="1170000"/>
      </dsp:txXfrm>
    </dsp:sp>
    <dsp:sp modelId="{0EBFB4C5-5F7A-4D90-A055-B8D53584845E}">
      <dsp:nvSpPr>
        <dsp:cNvPr id="0" name=""/>
        <dsp:cNvSpPr/>
      </dsp:nvSpPr>
      <dsp:spPr>
        <a:xfrm>
          <a:off x="2159516" y="237996"/>
          <a:ext cx="2371976" cy="948790"/>
        </a:xfrm>
        <a:prstGeom prst="chevron">
          <a:avLst/>
        </a:prstGeom>
        <a:solidFill>
          <a:schemeClr val="accent4">
            <a:hueOff val="-2067965"/>
            <a:satOff val="11611"/>
            <a:lumOff val="-5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學系匯入應屆畢業生審查資料</a:t>
          </a:r>
        </a:p>
      </dsp:txBody>
      <dsp:txXfrm>
        <a:off x="2633911" y="237996"/>
        <a:ext cx="1423186" cy="948790"/>
      </dsp:txXfrm>
    </dsp:sp>
    <dsp:sp modelId="{25EE1C07-E47F-4BA3-AAF0-F3BCB76F4E21}">
      <dsp:nvSpPr>
        <dsp:cNvPr id="0" name=""/>
        <dsp:cNvSpPr/>
      </dsp:nvSpPr>
      <dsp:spPr>
        <a:xfrm>
          <a:off x="2159516" y="1305385"/>
          <a:ext cx="1897581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每年</a:t>
          </a:r>
          <a:r>
            <a:rPr lang="en-US" altLang="zh-TW" sz="2000" kern="1200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12</a:t>
          </a:r>
          <a:r>
            <a:rPr lang="zh-TW" altLang="en-US" sz="2000" kern="1200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</a:p>
      </dsp:txBody>
      <dsp:txXfrm>
        <a:off x="2159516" y="1305385"/>
        <a:ext cx="1897581" cy="1170000"/>
      </dsp:txXfrm>
    </dsp:sp>
    <dsp:sp modelId="{E22331AD-7B5F-4452-9D9A-8E38E60E3349}">
      <dsp:nvSpPr>
        <dsp:cNvPr id="0" name=""/>
        <dsp:cNvSpPr/>
      </dsp:nvSpPr>
      <dsp:spPr>
        <a:xfrm>
          <a:off x="4315493" y="237996"/>
          <a:ext cx="2371976" cy="948790"/>
        </a:xfrm>
        <a:prstGeom prst="chevron">
          <a:avLst/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學系完成</a:t>
          </a:r>
          <a:endParaRPr lang="en-US" altLang="zh-TW" sz="20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預審</a:t>
          </a:r>
        </a:p>
      </dsp:txBody>
      <dsp:txXfrm>
        <a:off x="4789888" y="237996"/>
        <a:ext cx="1423186" cy="948790"/>
      </dsp:txXfrm>
    </dsp:sp>
    <dsp:sp modelId="{F7C7E177-121B-48F6-9FC2-74A6D217B107}">
      <dsp:nvSpPr>
        <dsp:cNvPr id="0" name=""/>
        <dsp:cNvSpPr/>
      </dsp:nvSpPr>
      <dsp:spPr>
        <a:xfrm>
          <a:off x="4315493" y="1305385"/>
          <a:ext cx="1897581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每年</a:t>
          </a:r>
          <a:r>
            <a:rPr lang="en-US" altLang="zh-TW" sz="2000" kern="1200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12</a:t>
          </a:r>
          <a:r>
            <a:rPr lang="zh-TW" altLang="en-US" sz="2000" kern="1200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月底前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0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0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315493" y="1305385"/>
        <a:ext cx="1897581" cy="1170000"/>
      </dsp:txXfrm>
    </dsp:sp>
    <dsp:sp modelId="{5F9933E0-E0DD-4D6B-95FA-132D5A907BE3}">
      <dsp:nvSpPr>
        <dsp:cNvPr id="0" name=""/>
        <dsp:cNvSpPr/>
      </dsp:nvSpPr>
      <dsp:spPr>
        <a:xfrm>
          <a:off x="6471469" y="237996"/>
          <a:ext cx="2371976" cy="948790"/>
        </a:xfrm>
        <a:prstGeom prst="chevron">
          <a:avLst/>
        </a:prstGeom>
        <a:solidFill>
          <a:schemeClr val="accent4">
            <a:hueOff val="-6203895"/>
            <a:satOff val="34834"/>
            <a:lumOff val="-16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教務處複審</a:t>
          </a:r>
        </a:p>
      </dsp:txBody>
      <dsp:txXfrm>
        <a:off x="6945864" y="237996"/>
        <a:ext cx="1423186" cy="948790"/>
      </dsp:txXfrm>
    </dsp:sp>
    <dsp:sp modelId="{BEBAB1F4-9B6B-474B-9BE1-67D8A7A95F35}">
      <dsp:nvSpPr>
        <dsp:cNvPr id="0" name=""/>
        <dsp:cNvSpPr/>
      </dsp:nvSpPr>
      <dsp:spPr>
        <a:xfrm>
          <a:off x="6471469" y="1305385"/>
          <a:ext cx="1897581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每年</a:t>
          </a:r>
          <a:r>
            <a:rPr lang="en-US" altLang="zh-TW" sz="2000" kern="1200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TW" altLang="en-US" sz="2000" kern="1200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</a:p>
      </dsp:txBody>
      <dsp:txXfrm>
        <a:off x="6471469" y="1305385"/>
        <a:ext cx="1897581" cy="1170000"/>
      </dsp:txXfrm>
    </dsp:sp>
    <dsp:sp modelId="{43C4CBD4-E5E5-4DD7-B336-F8E3F8B63B1A}">
      <dsp:nvSpPr>
        <dsp:cNvPr id="0" name=""/>
        <dsp:cNvSpPr/>
      </dsp:nvSpPr>
      <dsp:spPr>
        <a:xfrm>
          <a:off x="8627446" y="237996"/>
          <a:ext cx="2371976" cy="948790"/>
        </a:xfrm>
        <a:prstGeom prst="chevron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教務處轉入預畢系統</a:t>
          </a:r>
          <a:endParaRPr lang="en-US" altLang="zh-TW" sz="20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101841" y="237996"/>
        <a:ext cx="1423186" cy="948790"/>
      </dsp:txXfrm>
    </dsp:sp>
    <dsp:sp modelId="{C398C2CE-5467-4026-B99C-ED800B7F271C}">
      <dsp:nvSpPr>
        <dsp:cNvPr id="0" name=""/>
        <dsp:cNvSpPr/>
      </dsp:nvSpPr>
      <dsp:spPr>
        <a:xfrm>
          <a:off x="8627446" y="1305385"/>
          <a:ext cx="1897581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未來規劃連結預畢系統</a:t>
          </a:r>
          <a:endParaRPr lang="en-US" altLang="zh-TW" sz="2000" kern="1200" dirty="0">
            <a:solidFill>
              <a:srgbClr val="3366FF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627446" y="1305385"/>
        <a:ext cx="1897581" cy="117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55156-9072-4261-9871-0FC16EE546D8}" type="datetimeFigureOut">
              <a:rPr lang="zh-TW" altLang="en-US" smtClean="0"/>
              <a:t>2023/1/6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39E1D-D73E-421D-BE59-877C4AB2DA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573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63FAC859-6BF9-488A-8103-C59B87916BBF}" type="slidenum">
              <a:rPr kumimoji="0" lang="zh-TW" altLang="en-US">
                <a:latin typeface="Calibri" pitchFamily="34" charset="0"/>
              </a:rPr>
              <a:pPr/>
              <a:t>1</a:t>
            </a:fld>
            <a:endParaRPr kumimoji="0" lang="zh-TW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444730-6FA0-4209-A06D-56995404939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5194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444730-6FA0-4209-A06D-56995404939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859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100446BF-72A8-4C97-93D6-22DCBB7675C9}" type="slidenum">
              <a:rPr kumimoji="0" lang="zh-TW" altLang="en-US">
                <a:latin typeface="Calibri" pitchFamily="34" charset="0"/>
              </a:rPr>
              <a:pPr/>
              <a:t>16</a:t>
            </a:fld>
            <a:endParaRPr kumimoji="0" lang="zh-TW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444730-6FA0-4209-A06D-56995404939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473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F68E297D-572D-4863-AD03-E492C4169033}"/>
              </a:ext>
            </a:extLst>
          </p:cNvPr>
          <p:cNvSpPr/>
          <p:nvPr userDrawn="1"/>
        </p:nvSpPr>
        <p:spPr>
          <a:xfrm>
            <a:off x="-5555" y="1464281"/>
            <a:ext cx="11181522" cy="1054781"/>
          </a:xfrm>
          <a:prstGeom prst="rect">
            <a:avLst/>
          </a:prstGeom>
          <a:pattFill prst="lgGrid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/>
          <a:p>
            <a:pPr marL="179388" lvl="0" indent="0">
              <a:lnSpc>
                <a:spcPct val="90000"/>
              </a:lnSpc>
            </a:pPr>
            <a:endParaRPr kumimoji="0" lang="zh-TW" altLang="en-US" sz="4800" b="1" dirty="0">
              <a:solidFill>
                <a:srgbClr val="003300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15" name="群組 33">
            <a:extLst>
              <a:ext uri="{FF2B5EF4-FFF2-40B4-BE49-F238E27FC236}">
                <a16:creationId xmlns:a16="http://schemas.microsoft.com/office/drawing/2014/main" id="{C7D31B76-9E75-4167-877A-F9C838C6F23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947650" cy="1331913"/>
            <a:chOff x="-19050" y="1409699"/>
            <a:chExt cx="12947392" cy="1331501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71CC35B-9FC4-4FB7-978E-58D1EACD2B28}"/>
                </a:ext>
              </a:extLst>
            </p:cNvPr>
            <p:cNvSpPr/>
            <p:nvPr/>
          </p:nvSpPr>
          <p:spPr>
            <a:xfrm>
              <a:off x="-19050" y="1412873"/>
              <a:ext cx="12210807" cy="1291825"/>
            </a:xfrm>
            <a:prstGeom prst="rect">
              <a:avLst/>
            </a:prstGeom>
            <a:solidFill>
              <a:srgbClr val="F9AEA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pic>
          <p:nvPicPr>
            <p:cNvPr id="17" name="圖片 14">
              <a:extLst>
                <a:ext uri="{FF2B5EF4-FFF2-40B4-BE49-F238E27FC236}">
                  <a16:creationId xmlns:a16="http://schemas.microsoft.com/office/drawing/2014/main" id="{30F9BC9B-A317-430E-AAA5-0C7A2B647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4213" y="1449052"/>
              <a:ext cx="2520000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圖片 15">
              <a:extLst>
                <a:ext uri="{FF2B5EF4-FFF2-40B4-BE49-F238E27FC236}">
                  <a16:creationId xmlns:a16="http://schemas.microsoft.com/office/drawing/2014/main" id="{8B657B7B-1311-45C8-AF68-F6433EAB6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1060" y="1449052"/>
              <a:ext cx="1813153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圖片 16">
              <a:extLst>
                <a:ext uri="{FF2B5EF4-FFF2-40B4-BE49-F238E27FC236}">
                  <a16:creationId xmlns:a16="http://schemas.microsoft.com/office/drawing/2014/main" id="{436EC7B2-6BDF-405E-B563-13FBC8CAC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0" y="1449971"/>
              <a:ext cx="1712915" cy="1259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圖片 17">
              <a:extLst>
                <a:ext uri="{FF2B5EF4-FFF2-40B4-BE49-F238E27FC236}">
                  <a16:creationId xmlns:a16="http://schemas.microsoft.com/office/drawing/2014/main" id="{666A7CD3-026D-49DD-B18F-E41C43ADE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351" y="1449052"/>
              <a:ext cx="1680000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圖片 18">
              <a:extLst>
                <a:ext uri="{FF2B5EF4-FFF2-40B4-BE49-F238E27FC236}">
                  <a16:creationId xmlns:a16="http://schemas.microsoft.com/office/drawing/2014/main" id="{426E0D0D-8308-4CAC-A093-96C6A402B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93" y="1503848"/>
              <a:ext cx="792161" cy="792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A34CD578-3CB3-42CA-AFDF-3D79B20F1A2D}"/>
                </a:ext>
              </a:extLst>
            </p:cNvPr>
            <p:cNvSpPr/>
            <p:nvPr/>
          </p:nvSpPr>
          <p:spPr>
            <a:xfrm rot="5400000">
              <a:off x="-276827" y="1983383"/>
              <a:ext cx="1291825" cy="144459"/>
            </a:xfrm>
            <a:prstGeom prst="rect">
              <a:avLst/>
            </a:prstGeom>
            <a:solidFill>
              <a:srgbClr val="C3260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4FB5B87E-C4D5-470F-A12C-F9AD98D7F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8012" y="1442100"/>
              <a:ext cx="2054522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1F8C5C68-618E-4DBB-B195-F009B4C5C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6808" y="1439099"/>
              <a:ext cx="1412959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" name="群組 31">
              <a:extLst>
                <a:ext uri="{FF2B5EF4-FFF2-40B4-BE49-F238E27FC236}">
                  <a16:creationId xmlns:a16="http://schemas.microsoft.com/office/drawing/2014/main" id="{57A2A67A-4C02-46E2-A960-35091F432D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2926" y="1439099"/>
              <a:ext cx="11155416" cy="1269953"/>
              <a:chOff x="1772926" y="1610549"/>
              <a:chExt cx="11155416" cy="1269953"/>
            </a:xfrm>
          </p:grpSpPr>
          <p:pic>
            <p:nvPicPr>
              <p:cNvPr id="29" name="圖片 24">
                <a:extLst>
                  <a:ext uri="{FF2B5EF4-FFF2-40B4-BE49-F238E27FC236}">
                    <a16:creationId xmlns:a16="http://schemas.microsoft.com/office/drawing/2014/main" id="{C16A7137-73DF-488D-8298-0A4FC00B9F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2788" y="1620502"/>
                <a:ext cx="2520000" cy="12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圖片 25">
                <a:extLst>
                  <a:ext uri="{FF2B5EF4-FFF2-40B4-BE49-F238E27FC236}">
                    <a16:creationId xmlns:a16="http://schemas.microsoft.com/office/drawing/2014/main" id="{377719E9-0363-4E62-81A7-0C8A8A2805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9635" y="1620502"/>
                <a:ext cx="1813153" cy="12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圖片 26">
                <a:extLst>
                  <a:ext uri="{FF2B5EF4-FFF2-40B4-BE49-F238E27FC236}">
                    <a16:creationId xmlns:a16="http://schemas.microsoft.com/office/drawing/2014/main" id="{53C65DA2-1635-4FCA-9669-B08C9E5F7F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9635" y="1621421"/>
                <a:ext cx="1712915" cy="1259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圖片 27">
                <a:extLst>
                  <a:ext uri="{FF2B5EF4-FFF2-40B4-BE49-F238E27FC236}">
                    <a16:creationId xmlns:a16="http://schemas.microsoft.com/office/drawing/2014/main" id="{7E1D41B3-BB8B-4888-8F80-6C52EF2F23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2926" y="1620502"/>
                <a:ext cx="1680000" cy="12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圖片 28">
                <a:extLst>
                  <a:ext uri="{FF2B5EF4-FFF2-40B4-BE49-F238E27FC236}">
                    <a16:creationId xmlns:a16="http://schemas.microsoft.com/office/drawing/2014/main" id="{FBD2561C-1A48-4756-AAA3-6D9E2B618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66587" y="1620502"/>
                <a:ext cx="2054522" cy="12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圖片 29">
                <a:extLst>
                  <a:ext uri="{FF2B5EF4-FFF2-40B4-BE49-F238E27FC236}">
                    <a16:creationId xmlns:a16="http://schemas.microsoft.com/office/drawing/2014/main" id="{95D05868-D8DF-4DC1-86A9-32551F90CD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15383" y="1610549"/>
                <a:ext cx="1412959" cy="12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FE14F630-C479-46AE-9141-843A81970326}"/>
                </a:ext>
              </a:extLst>
            </p:cNvPr>
            <p:cNvSpPr/>
            <p:nvPr/>
          </p:nvSpPr>
          <p:spPr>
            <a:xfrm>
              <a:off x="1744628" y="1422395"/>
              <a:ext cx="10439192" cy="144418"/>
            </a:xfrm>
            <a:prstGeom prst="rect">
              <a:avLst/>
            </a:prstGeom>
            <a:solidFill>
              <a:srgbClr val="FABBB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01BE30DA-1A38-470F-88FB-8C484012B7D8}"/>
                </a:ext>
              </a:extLst>
            </p:cNvPr>
            <p:cNvSpPr/>
            <p:nvPr/>
          </p:nvSpPr>
          <p:spPr>
            <a:xfrm>
              <a:off x="-15875" y="1409699"/>
              <a:ext cx="312732" cy="1288651"/>
            </a:xfrm>
            <a:prstGeom prst="rect">
              <a:avLst/>
            </a:prstGeom>
            <a:solidFill>
              <a:srgbClr val="F67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2B8AA7BD-9871-4F60-8518-4E4391D10502}"/>
                </a:ext>
              </a:extLst>
            </p:cNvPr>
            <p:cNvSpPr txBox="1"/>
            <p:nvPr/>
          </p:nvSpPr>
          <p:spPr>
            <a:xfrm>
              <a:off x="479415" y="2328578"/>
              <a:ext cx="2435176" cy="41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ts val="1300"/>
                </a:lnSpc>
                <a:defRPr/>
              </a:pPr>
              <a:r>
                <a:rPr lang="zh-TW" altLang="en-US" sz="1400" b="1" dirty="0">
                  <a:solidFill>
                    <a:schemeClr val="bg1"/>
                  </a:solidFill>
                  <a:latin typeface="Arial Rounded MT Bold" panose="020F0704030504030204" pitchFamily="34" charset="0"/>
                  <a:ea typeface="微軟正黑體" panose="020B0604030504040204" pitchFamily="34" charset="-120"/>
                </a:rPr>
                <a:t>高雄醫學大學</a:t>
              </a:r>
              <a:endParaRPr lang="en-US" altLang="zh-TW" sz="1400" b="1" dirty="0">
                <a:solidFill>
                  <a:schemeClr val="bg1"/>
                </a:solidFill>
                <a:latin typeface="Arial Rounded MT Bold" panose="020F0704030504030204" pitchFamily="34" charset="0"/>
                <a:ea typeface="微軟正黑體" panose="020B0604030504040204" pitchFamily="34" charset="-120"/>
              </a:endParaRPr>
            </a:p>
            <a:p>
              <a:pPr eaLnBrk="1" hangingPunct="1">
                <a:lnSpc>
                  <a:spcPts val="1300"/>
                </a:lnSpc>
                <a:defRPr/>
              </a:pPr>
              <a:r>
                <a:rPr lang="en-US" altLang="zh-TW" sz="1000" dirty="0">
                  <a:solidFill>
                    <a:schemeClr val="bg1"/>
                  </a:solidFill>
                  <a:latin typeface="Arial Rounded MT Bold" panose="020F0704030504030204" pitchFamily="34" charset="0"/>
                  <a:ea typeface="微軟正黑體" panose="020B0604030504040204" pitchFamily="34" charset="-120"/>
                </a:rPr>
                <a:t>KAOHSIUNG MEDICAL UNIVERSITY</a:t>
              </a:r>
              <a:endParaRPr lang="zh-TW" altLang="en-US" sz="1000" dirty="0">
                <a:solidFill>
                  <a:schemeClr val="bg1"/>
                </a:solidFill>
                <a:latin typeface="Arial Rounded MT Bold" panose="020F0704030504030204" pitchFamily="34" charset="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98475" y="282395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3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8CFD93AC-7A5F-4938-873D-3C31DEAAB8B4}"/>
              </a:ext>
            </a:extLst>
          </p:cNvPr>
          <p:cNvGrpSpPr/>
          <p:nvPr userDrawn="1"/>
        </p:nvGrpSpPr>
        <p:grpSpPr>
          <a:xfrm>
            <a:off x="8713789" y="463551"/>
            <a:ext cx="3476590" cy="2622814"/>
            <a:chOff x="8713788" y="463550"/>
            <a:chExt cx="3724275" cy="2740025"/>
          </a:xfrm>
        </p:grpSpPr>
        <p:sp>
          <p:nvSpPr>
            <p:cNvPr id="12" name="流程圖: 抽選 11">
              <a:extLst>
                <a:ext uri="{FF2B5EF4-FFF2-40B4-BE49-F238E27FC236}">
                  <a16:creationId xmlns:a16="http://schemas.microsoft.com/office/drawing/2014/main" id="{E79B5FB1-30F3-4C11-8815-71A055B27EA7}"/>
                </a:ext>
              </a:extLst>
            </p:cNvPr>
            <p:cNvSpPr/>
            <p:nvPr userDrawn="1"/>
          </p:nvSpPr>
          <p:spPr>
            <a:xfrm rot="1653794">
              <a:off x="8713788" y="831850"/>
              <a:ext cx="2725737" cy="1960563"/>
            </a:xfrm>
            <a:prstGeom prst="flowChartExtract">
              <a:avLst/>
            </a:prstGeom>
            <a:noFill/>
            <a:ln>
              <a:solidFill>
                <a:srgbClr val="429780">
                  <a:alpha val="40000"/>
                </a:srgb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流程圖: 抽選 12">
              <a:extLst>
                <a:ext uri="{FF2B5EF4-FFF2-40B4-BE49-F238E27FC236}">
                  <a16:creationId xmlns:a16="http://schemas.microsoft.com/office/drawing/2014/main" id="{992C50D7-60EA-4F3F-9CBE-54809AC0FECA}"/>
                </a:ext>
              </a:extLst>
            </p:cNvPr>
            <p:cNvSpPr/>
            <p:nvPr userDrawn="1"/>
          </p:nvSpPr>
          <p:spPr>
            <a:xfrm rot="11200562">
              <a:off x="9047163" y="463550"/>
              <a:ext cx="2725737" cy="1960563"/>
            </a:xfrm>
            <a:prstGeom prst="flowChartExtract">
              <a:avLst/>
            </a:prstGeom>
            <a:noFill/>
            <a:ln>
              <a:solidFill>
                <a:srgbClr val="429780">
                  <a:alpha val="40000"/>
                </a:srgb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流程圖: 抽選 13">
              <a:extLst>
                <a:ext uri="{FF2B5EF4-FFF2-40B4-BE49-F238E27FC236}">
                  <a16:creationId xmlns:a16="http://schemas.microsoft.com/office/drawing/2014/main" id="{8DE811E0-4CBC-495B-8613-D28D0987139E}"/>
                </a:ext>
              </a:extLst>
            </p:cNvPr>
            <p:cNvSpPr/>
            <p:nvPr userDrawn="1"/>
          </p:nvSpPr>
          <p:spPr>
            <a:xfrm rot="6092532">
              <a:off x="9421019" y="186531"/>
              <a:ext cx="2628900" cy="3405188"/>
            </a:xfrm>
            <a:prstGeom prst="flowChartExtract">
              <a:avLst/>
            </a:prstGeom>
            <a:noFill/>
            <a:ln>
              <a:solidFill>
                <a:srgbClr val="429780">
                  <a:alpha val="40000"/>
                </a:srgb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36" name="圖片 1">
            <a:extLst>
              <a:ext uri="{FF2B5EF4-FFF2-40B4-BE49-F238E27FC236}">
                <a16:creationId xmlns:a16="http://schemas.microsoft.com/office/drawing/2014/main" id="{9EF6D4C4-291F-490D-B231-12ED3EAF942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5913" y="3721100"/>
            <a:ext cx="2808287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文字方塊 36">
            <a:extLst>
              <a:ext uri="{FF2B5EF4-FFF2-40B4-BE49-F238E27FC236}">
                <a16:creationId xmlns:a16="http://schemas.microsoft.com/office/drawing/2014/main" id="{0F84CA5A-4651-4B5D-A63B-B3FA166CD6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5555" y="6375721"/>
            <a:ext cx="787395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000" dirty="0">
                <a:solidFill>
                  <a:srgbClr val="F78D7C"/>
                </a:solidFill>
                <a:latin typeface="Baskerville Old Face" panose="02020602080505020303" pitchFamily="18" charset="0"/>
              </a:rPr>
              <a:t>KMU</a:t>
            </a:r>
            <a:endParaRPr kumimoji="0" lang="zh-TW" altLang="en-US" sz="2000" dirty="0">
              <a:solidFill>
                <a:srgbClr val="F78D7C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E7E5DA2B-3F31-44CE-8C74-D4B19605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84" y="1483545"/>
            <a:ext cx="11181522" cy="1016251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tabLst/>
              <a:defRPr sz="4800">
                <a:solidFill>
                  <a:srgbClr val="003300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5" name="平行四邊形 34">
            <a:extLst>
              <a:ext uri="{FF2B5EF4-FFF2-40B4-BE49-F238E27FC236}">
                <a16:creationId xmlns:a16="http://schemas.microsoft.com/office/drawing/2014/main" id="{75ABF890-812E-4EB9-8D3A-531BC6BD4460}"/>
              </a:ext>
            </a:extLst>
          </p:cNvPr>
          <p:cNvSpPr/>
          <p:nvPr userDrawn="1"/>
        </p:nvSpPr>
        <p:spPr bwMode="auto">
          <a:xfrm>
            <a:off x="315912" y="2266726"/>
            <a:ext cx="4680000" cy="174646"/>
          </a:xfrm>
          <a:prstGeom prst="parallelogram">
            <a:avLst/>
          </a:prstGeom>
          <a:solidFill>
            <a:srgbClr val="9EE2C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2CBD8B1F-29D2-472C-8037-FE3A455FF7F2}"/>
              </a:ext>
            </a:extLst>
          </p:cNvPr>
          <p:cNvSpPr/>
          <p:nvPr userDrawn="1"/>
        </p:nvSpPr>
        <p:spPr>
          <a:xfrm>
            <a:off x="11702419" y="6353174"/>
            <a:ext cx="360363" cy="3587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1419D5C-E93F-45E1-9159-6AA2EBC18A1F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78D7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1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2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4189-46AA-40F5-83A1-A74590DAF34E}" type="datetimeFigureOut">
              <a:rPr lang="zh-TW" altLang="en-US" smtClean="0"/>
              <a:t>2023/1/6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8470-7CE5-40BE-900F-DA685D0292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327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>
            <a:extLst>
              <a:ext uri="{FF2B5EF4-FFF2-40B4-BE49-F238E27FC236}">
                <a16:creationId xmlns:a16="http://schemas.microsoft.com/office/drawing/2014/main" id="{34712E5A-72D4-4858-BE39-45E9481AAFEF}"/>
              </a:ext>
            </a:extLst>
          </p:cNvPr>
          <p:cNvSpPr/>
          <p:nvPr userDrawn="1"/>
        </p:nvSpPr>
        <p:spPr>
          <a:xfrm>
            <a:off x="1136439" y="1739970"/>
            <a:ext cx="11044754" cy="2466406"/>
          </a:xfrm>
          <a:prstGeom prst="rect">
            <a:avLst/>
          </a:prstGeom>
          <a:pattFill prst="lgGrid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/>
          </a:bodyPr>
          <a:lstStyle/>
          <a:p>
            <a:pPr marL="982663" lvl="0" indent="0">
              <a:lnSpc>
                <a:spcPct val="90000"/>
              </a:lnSpc>
            </a:pPr>
            <a:endParaRPr kumimoji="0" lang="zh-TW" altLang="en-US" sz="60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3968" y="2292173"/>
            <a:ext cx="9351919" cy="1223892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>
              <a:defRPr sz="6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grpSp>
        <p:nvGrpSpPr>
          <p:cNvPr id="30" name="群組 33">
            <a:extLst>
              <a:ext uri="{FF2B5EF4-FFF2-40B4-BE49-F238E27FC236}">
                <a16:creationId xmlns:a16="http://schemas.microsoft.com/office/drawing/2014/main" id="{5D9472B2-80A9-46DC-AC62-3F540643FF7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938" y="-19192"/>
            <a:ext cx="12947650" cy="1332674"/>
            <a:chOff x="-19050" y="1409699"/>
            <a:chExt cx="12947392" cy="1332262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85DDD0C-7FA7-44CD-900B-970DB5D0357A}"/>
                </a:ext>
              </a:extLst>
            </p:cNvPr>
            <p:cNvSpPr/>
            <p:nvPr/>
          </p:nvSpPr>
          <p:spPr>
            <a:xfrm>
              <a:off x="-19050" y="1412873"/>
              <a:ext cx="12210807" cy="1291825"/>
            </a:xfrm>
            <a:prstGeom prst="rect">
              <a:avLst/>
            </a:prstGeom>
            <a:solidFill>
              <a:srgbClr val="F9AEA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2" name="圖片 14">
              <a:extLst>
                <a:ext uri="{FF2B5EF4-FFF2-40B4-BE49-F238E27FC236}">
                  <a16:creationId xmlns:a16="http://schemas.microsoft.com/office/drawing/2014/main" id="{486181D5-BD1F-44A4-8203-DFC88466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4213" y="1449052"/>
              <a:ext cx="2520000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圖片 15">
              <a:extLst>
                <a:ext uri="{FF2B5EF4-FFF2-40B4-BE49-F238E27FC236}">
                  <a16:creationId xmlns:a16="http://schemas.microsoft.com/office/drawing/2014/main" id="{9FE52E9B-B2F9-47A7-9E76-D58EA4AE6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1060" y="1449052"/>
              <a:ext cx="1813153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圖片 16">
              <a:extLst>
                <a:ext uri="{FF2B5EF4-FFF2-40B4-BE49-F238E27FC236}">
                  <a16:creationId xmlns:a16="http://schemas.microsoft.com/office/drawing/2014/main" id="{9A45C7EB-0367-4B29-B91C-B20DFEB42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0" y="1449971"/>
              <a:ext cx="1712915" cy="1259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圖片 17">
              <a:extLst>
                <a:ext uri="{FF2B5EF4-FFF2-40B4-BE49-F238E27FC236}">
                  <a16:creationId xmlns:a16="http://schemas.microsoft.com/office/drawing/2014/main" id="{140478CE-F393-4415-A1C5-64FC89614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351" y="1449052"/>
              <a:ext cx="1680000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圖片 18">
              <a:extLst>
                <a:ext uri="{FF2B5EF4-FFF2-40B4-BE49-F238E27FC236}">
                  <a16:creationId xmlns:a16="http://schemas.microsoft.com/office/drawing/2014/main" id="{CF7D6745-B136-4CF6-8F31-14153441B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93" y="1503848"/>
              <a:ext cx="792161" cy="792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A3B3F616-2F14-4863-A3BC-B5950A3CE0FB}"/>
                </a:ext>
              </a:extLst>
            </p:cNvPr>
            <p:cNvSpPr/>
            <p:nvPr/>
          </p:nvSpPr>
          <p:spPr>
            <a:xfrm rot="5400000">
              <a:off x="-276827" y="1983383"/>
              <a:ext cx="1291825" cy="144459"/>
            </a:xfrm>
            <a:prstGeom prst="rect">
              <a:avLst/>
            </a:prstGeom>
            <a:solidFill>
              <a:srgbClr val="C3260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8" name="圖片 22">
              <a:extLst>
                <a:ext uri="{FF2B5EF4-FFF2-40B4-BE49-F238E27FC236}">
                  <a16:creationId xmlns:a16="http://schemas.microsoft.com/office/drawing/2014/main" id="{8BB374DF-00E6-475C-B1D7-B972EEABB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8012" y="1442100"/>
              <a:ext cx="2054522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圖片 23">
              <a:extLst>
                <a:ext uri="{FF2B5EF4-FFF2-40B4-BE49-F238E27FC236}">
                  <a16:creationId xmlns:a16="http://schemas.microsoft.com/office/drawing/2014/main" id="{C1768635-7ACC-4724-9A39-CE82D5DB4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6808" y="1439099"/>
              <a:ext cx="1412959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" name="群組 31">
              <a:extLst>
                <a:ext uri="{FF2B5EF4-FFF2-40B4-BE49-F238E27FC236}">
                  <a16:creationId xmlns:a16="http://schemas.microsoft.com/office/drawing/2014/main" id="{20BD8134-2859-4E97-A8A5-97FBC486AE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2926" y="1439099"/>
              <a:ext cx="11155416" cy="1269953"/>
              <a:chOff x="1772926" y="1610549"/>
              <a:chExt cx="11155416" cy="1269953"/>
            </a:xfrm>
          </p:grpSpPr>
          <p:pic>
            <p:nvPicPr>
              <p:cNvPr id="44" name="圖片 24">
                <a:extLst>
                  <a:ext uri="{FF2B5EF4-FFF2-40B4-BE49-F238E27FC236}">
                    <a16:creationId xmlns:a16="http://schemas.microsoft.com/office/drawing/2014/main" id="{B3AD79AF-FC04-46CD-BAA8-27249DCB89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2788" y="1620502"/>
                <a:ext cx="2520000" cy="12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圖片 25">
                <a:extLst>
                  <a:ext uri="{FF2B5EF4-FFF2-40B4-BE49-F238E27FC236}">
                    <a16:creationId xmlns:a16="http://schemas.microsoft.com/office/drawing/2014/main" id="{6F98A9BC-A167-4742-9FDA-9F57CAE9C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9635" y="1620502"/>
                <a:ext cx="1813153" cy="12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圖片 26">
                <a:extLst>
                  <a:ext uri="{FF2B5EF4-FFF2-40B4-BE49-F238E27FC236}">
                    <a16:creationId xmlns:a16="http://schemas.microsoft.com/office/drawing/2014/main" id="{7B8D7509-C55E-48AA-A068-6511EC6A13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9635" y="1621421"/>
                <a:ext cx="1712915" cy="1259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圖片 27">
                <a:extLst>
                  <a:ext uri="{FF2B5EF4-FFF2-40B4-BE49-F238E27FC236}">
                    <a16:creationId xmlns:a16="http://schemas.microsoft.com/office/drawing/2014/main" id="{EE5012E7-D700-40CD-B6E1-8011C09479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2926" y="1620502"/>
                <a:ext cx="1680000" cy="12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圖片 28">
                <a:extLst>
                  <a:ext uri="{FF2B5EF4-FFF2-40B4-BE49-F238E27FC236}">
                    <a16:creationId xmlns:a16="http://schemas.microsoft.com/office/drawing/2014/main" id="{4AAC69A8-6D21-4C74-8155-09BAE249C0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66587" y="1620502"/>
                <a:ext cx="2054522" cy="12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圖片 29">
                <a:extLst>
                  <a:ext uri="{FF2B5EF4-FFF2-40B4-BE49-F238E27FC236}">
                    <a16:creationId xmlns:a16="http://schemas.microsoft.com/office/drawing/2014/main" id="{B093CEFB-6E2A-4BD1-8A4B-BBF0956AF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15383" y="1610549"/>
                <a:ext cx="1412959" cy="12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6DFB5F45-4F19-46A5-8E77-E8E616D7120D}"/>
                </a:ext>
              </a:extLst>
            </p:cNvPr>
            <p:cNvSpPr/>
            <p:nvPr/>
          </p:nvSpPr>
          <p:spPr>
            <a:xfrm>
              <a:off x="1744628" y="1422395"/>
              <a:ext cx="10439192" cy="144418"/>
            </a:xfrm>
            <a:prstGeom prst="rect">
              <a:avLst/>
            </a:prstGeom>
            <a:solidFill>
              <a:srgbClr val="FABBB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EC10B6E-9C8B-4F8B-9826-09C18640B21A}"/>
                </a:ext>
              </a:extLst>
            </p:cNvPr>
            <p:cNvSpPr/>
            <p:nvPr/>
          </p:nvSpPr>
          <p:spPr>
            <a:xfrm>
              <a:off x="-15875" y="1409699"/>
              <a:ext cx="312732" cy="1288651"/>
            </a:xfrm>
            <a:prstGeom prst="rect">
              <a:avLst/>
            </a:prstGeom>
            <a:solidFill>
              <a:srgbClr val="F67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id="{9CA4A269-C1B6-4F24-AEEA-DA8741498609}"/>
                </a:ext>
              </a:extLst>
            </p:cNvPr>
            <p:cNvSpPr txBox="1"/>
            <p:nvPr/>
          </p:nvSpPr>
          <p:spPr>
            <a:xfrm>
              <a:off x="479415" y="2328578"/>
              <a:ext cx="2315011" cy="41338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ts val="1300"/>
                </a:lnSpc>
                <a:defRPr/>
              </a:pPr>
              <a:r>
                <a: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高雄醫學大學</a:t>
              </a:r>
              <a:endPara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lnSpc>
                  <a:spcPts val="1300"/>
                </a:lnSpc>
                <a:defRPr/>
              </a:pPr>
              <a:r>
                <a:rPr lang="en-US" altLang="zh-TW" sz="1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KAOHSIUNG MEDICAL UNIVERSITY</a:t>
              </a:r>
              <a:endParaRPr lang="zh-TW" altLang="en-US" sz="1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10A14842-B4D6-4DB7-9ED2-66D14D1759F6}"/>
              </a:ext>
            </a:extLst>
          </p:cNvPr>
          <p:cNvSpPr/>
          <p:nvPr userDrawn="1"/>
        </p:nvSpPr>
        <p:spPr>
          <a:xfrm>
            <a:off x="0" y="6659563"/>
            <a:ext cx="12204700" cy="198437"/>
          </a:xfrm>
          <a:prstGeom prst="rect">
            <a:avLst/>
          </a:prstGeom>
          <a:solidFill>
            <a:srgbClr val="F67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FE6829D-708D-4360-A048-9A77A1CE3C02}"/>
              </a:ext>
            </a:extLst>
          </p:cNvPr>
          <p:cNvSpPr/>
          <p:nvPr userDrawn="1"/>
        </p:nvSpPr>
        <p:spPr>
          <a:xfrm>
            <a:off x="-7938" y="6477000"/>
            <a:ext cx="12204701" cy="182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B49A78-EAE1-43F8-87B2-5B4D4EBF6599}"/>
              </a:ext>
            </a:extLst>
          </p:cNvPr>
          <p:cNvSpPr/>
          <p:nvPr userDrawn="1"/>
        </p:nvSpPr>
        <p:spPr>
          <a:xfrm>
            <a:off x="11830050" y="6410325"/>
            <a:ext cx="361950" cy="268288"/>
          </a:xfrm>
          <a:prstGeom prst="rect">
            <a:avLst/>
          </a:prstGeom>
          <a:pattFill prst="narVert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A3954FA2-712A-4552-817D-A6918361710A}"/>
              </a:ext>
            </a:extLst>
          </p:cNvPr>
          <p:cNvGrpSpPr/>
          <p:nvPr userDrawn="1"/>
        </p:nvGrpSpPr>
        <p:grpSpPr>
          <a:xfrm>
            <a:off x="8713789" y="463551"/>
            <a:ext cx="3476590" cy="2622814"/>
            <a:chOff x="8713788" y="463550"/>
            <a:chExt cx="3724275" cy="2740025"/>
          </a:xfrm>
        </p:grpSpPr>
        <p:sp>
          <p:nvSpPr>
            <p:cNvPr id="11" name="流程圖: 抽選 10">
              <a:extLst>
                <a:ext uri="{FF2B5EF4-FFF2-40B4-BE49-F238E27FC236}">
                  <a16:creationId xmlns:a16="http://schemas.microsoft.com/office/drawing/2014/main" id="{F911B2B7-526F-4366-B146-415872254DCD}"/>
                </a:ext>
              </a:extLst>
            </p:cNvPr>
            <p:cNvSpPr/>
            <p:nvPr userDrawn="1"/>
          </p:nvSpPr>
          <p:spPr>
            <a:xfrm rot="1653794">
              <a:off x="8713788" y="831850"/>
              <a:ext cx="2725737" cy="1960563"/>
            </a:xfrm>
            <a:prstGeom prst="flowChartExtract">
              <a:avLst/>
            </a:prstGeom>
            <a:noFill/>
            <a:ln>
              <a:solidFill>
                <a:srgbClr val="429780">
                  <a:alpha val="40000"/>
                </a:srgb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流程圖: 抽選 11">
              <a:extLst>
                <a:ext uri="{FF2B5EF4-FFF2-40B4-BE49-F238E27FC236}">
                  <a16:creationId xmlns:a16="http://schemas.microsoft.com/office/drawing/2014/main" id="{282BE5AA-5478-402F-AC35-AB59912D8524}"/>
                </a:ext>
              </a:extLst>
            </p:cNvPr>
            <p:cNvSpPr/>
            <p:nvPr userDrawn="1"/>
          </p:nvSpPr>
          <p:spPr>
            <a:xfrm rot="11200562">
              <a:off x="9047163" y="463550"/>
              <a:ext cx="2725737" cy="1960563"/>
            </a:xfrm>
            <a:prstGeom prst="flowChartExtract">
              <a:avLst/>
            </a:prstGeom>
            <a:noFill/>
            <a:ln>
              <a:solidFill>
                <a:srgbClr val="429780">
                  <a:alpha val="40000"/>
                </a:srgb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流程圖: 抽選 12">
              <a:extLst>
                <a:ext uri="{FF2B5EF4-FFF2-40B4-BE49-F238E27FC236}">
                  <a16:creationId xmlns:a16="http://schemas.microsoft.com/office/drawing/2014/main" id="{D6BC7870-68D8-4823-AEA8-9A35649B6543}"/>
                </a:ext>
              </a:extLst>
            </p:cNvPr>
            <p:cNvSpPr/>
            <p:nvPr userDrawn="1"/>
          </p:nvSpPr>
          <p:spPr>
            <a:xfrm rot="6092532">
              <a:off x="9421019" y="186531"/>
              <a:ext cx="2628900" cy="3405188"/>
            </a:xfrm>
            <a:prstGeom prst="flowChartExtract">
              <a:avLst/>
            </a:prstGeom>
            <a:noFill/>
            <a:ln>
              <a:solidFill>
                <a:srgbClr val="429780">
                  <a:alpha val="40000"/>
                </a:srgb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4BA00E3D-404B-49C7-AD3A-01088C8F3114}"/>
              </a:ext>
            </a:extLst>
          </p:cNvPr>
          <p:cNvGrpSpPr/>
          <p:nvPr userDrawn="1"/>
        </p:nvGrpSpPr>
        <p:grpSpPr>
          <a:xfrm>
            <a:off x="1621" y="3363913"/>
            <a:ext cx="11188667" cy="2548045"/>
            <a:chOff x="1621" y="3363913"/>
            <a:chExt cx="11188667" cy="2548045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FDB4CB30-00B4-417B-A480-3C5193F4D588}"/>
                </a:ext>
              </a:extLst>
            </p:cNvPr>
            <p:cNvSpPr/>
            <p:nvPr userDrawn="1"/>
          </p:nvSpPr>
          <p:spPr>
            <a:xfrm>
              <a:off x="1621" y="3370370"/>
              <a:ext cx="10566400" cy="2541588"/>
            </a:xfrm>
            <a:prstGeom prst="rect">
              <a:avLst/>
            </a:prstGeom>
            <a:pattFill prst="smGrid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直角三角形 14">
              <a:extLst>
                <a:ext uri="{FF2B5EF4-FFF2-40B4-BE49-F238E27FC236}">
                  <a16:creationId xmlns:a16="http://schemas.microsoft.com/office/drawing/2014/main" id="{EFD0BE4C-CC57-463E-AB53-FB63F11BCA42}"/>
                </a:ext>
              </a:extLst>
            </p:cNvPr>
            <p:cNvSpPr/>
            <p:nvPr userDrawn="1"/>
          </p:nvSpPr>
          <p:spPr>
            <a:xfrm rot="5400000">
              <a:off x="10564019" y="3366294"/>
              <a:ext cx="468312" cy="463550"/>
            </a:xfrm>
            <a:prstGeom prst="rtTriangle">
              <a:avLst/>
            </a:prstGeom>
            <a:pattFill prst="smGrid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直角三角形 15">
              <a:extLst>
                <a:ext uri="{FF2B5EF4-FFF2-40B4-BE49-F238E27FC236}">
                  <a16:creationId xmlns:a16="http://schemas.microsoft.com/office/drawing/2014/main" id="{3ABFB78B-3F82-4DCA-8BD9-8E12FA14215B}"/>
                </a:ext>
              </a:extLst>
            </p:cNvPr>
            <p:cNvSpPr/>
            <p:nvPr userDrawn="1"/>
          </p:nvSpPr>
          <p:spPr>
            <a:xfrm rot="5400000" flipH="1">
              <a:off x="10652125" y="3695700"/>
              <a:ext cx="387350" cy="558800"/>
            </a:xfrm>
            <a:prstGeom prst="rtTriangle">
              <a:avLst/>
            </a:prstGeom>
            <a:pattFill prst="smGrid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直角三角形 16">
              <a:extLst>
                <a:ext uri="{FF2B5EF4-FFF2-40B4-BE49-F238E27FC236}">
                  <a16:creationId xmlns:a16="http://schemas.microsoft.com/office/drawing/2014/main" id="{DCF371A2-B75E-459C-90DC-77290282CF60}"/>
                </a:ext>
              </a:extLst>
            </p:cNvPr>
            <p:cNvSpPr/>
            <p:nvPr userDrawn="1"/>
          </p:nvSpPr>
          <p:spPr>
            <a:xfrm rot="5400000">
              <a:off x="10590212" y="4065588"/>
              <a:ext cx="415925" cy="463550"/>
            </a:xfrm>
            <a:prstGeom prst="rtTriangle">
              <a:avLst/>
            </a:prstGeom>
            <a:pattFill prst="smGrid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直角三角形 17">
              <a:extLst>
                <a:ext uri="{FF2B5EF4-FFF2-40B4-BE49-F238E27FC236}">
                  <a16:creationId xmlns:a16="http://schemas.microsoft.com/office/drawing/2014/main" id="{4E6838A0-1B1C-4901-AB75-5B401E772384}"/>
                </a:ext>
              </a:extLst>
            </p:cNvPr>
            <p:cNvSpPr/>
            <p:nvPr userDrawn="1"/>
          </p:nvSpPr>
          <p:spPr>
            <a:xfrm rot="5400000" flipH="1">
              <a:off x="10600531" y="4471194"/>
              <a:ext cx="490538" cy="558800"/>
            </a:xfrm>
            <a:prstGeom prst="rtTriangle">
              <a:avLst/>
            </a:prstGeom>
            <a:pattFill prst="smGrid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流程圖: 抽選 18">
              <a:extLst>
                <a:ext uri="{FF2B5EF4-FFF2-40B4-BE49-F238E27FC236}">
                  <a16:creationId xmlns:a16="http://schemas.microsoft.com/office/drawing/2014/main" id="{A7646809-8A86-4023-9063-5C19E00B0851}"/>
                </a:ext>
              </a:extLst>
            </p:cNvPr>
            <p:cNvSpPr/>
            <p:nvPr userDrawn="1"/>
          </p:nvSpPr>
          <p:spPr>
            <a:xfrm rot="15790468">
              <a:off x="10557669" y="3471069"/>
              <a:ext cx="611188" cy="514350"/>
            </a:xfrm>
            <a:prstGeom prst="flowChartExtract">
              <a:avLst/>
            </a:prstGeom>
            <a:solidFill>
              <a:srgbClr val="38BA95">
                <a:alpha val="50196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流程圖: 抽選 19">
              <a:extLst>
                <a:ext uri="{FF2B5EF4-FFF2-40B4-BE49-F238E27FC236}">
                  <a16:creationId xmlns:a16="http://schemas.microsoft.com/office/drawing/2014/main" id="{09F5CCF6-34A5-4E65-AD8B-3856B5A8D9AA}"/>
                </a:ext>
              </a:extLst>
            </p:cNvPr>
            <p:cNvSpPr/>
            <p:nvPr userDrawn="1"/>
          </p:nvSpPr>
          <p:spPr>
            <a:xfrm rot="15597070">
              <a:off x="10546556" y="4294982"/>
              <a:ext cx="611187" cy="514350"/>
            </a:xfrm>
            <a:prstGeom prst="flowChartExtract">
              <a:avLst/>
            </a:prstGeom>
            <a:solidFill>
              <a:srgbClr val="38BA95">
                <a:alpha val="50196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直角三角形 20">
              <a:extLst>
                <a:ext uri="{FF2B5EF4-FFF2-40B4-BE49-F238E27FC236}">
                  <a16:creationId xmlns:a16="http://schemas.microsoft.com/office/drawing/2014/main" id="{9C20B0D5-18B9-429B-96AA-F1665C4954C1}"/>
                </a:ext>
              </a:extLst>
            </p:cNvPr>
            <p:cNvSpPr/>
            <p:nvPr userDrawn="1"/>
          </p:nvSpPr>
          <p:spPr>
            <a:xfrm rot="5400000">
              <a:off x="10548144" y="4977607"/>
              <a:ext cx="427037" cy="463550"/>
            </a:xfrm>
            <a:prstGeom prst="rtTriangle">
              <a:avLst/>
            </a:prstGeom>
            <a:pattFill prst="smGrid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直角三角形 21">
              <a:extLst>
                <a:ext uri="{FF2B5EF4-FFF2-40B4-BE49-F238E27FC236}">
                  <a16:creationId xmlns:a16="http://schemas.microsoft.com/office/drawing/2014/main" id="{2052A52B-9AFB-4862-A2D8-1A6780BAD95C}"/>
                </a:ext>
              </a:extLst>
            </p:cNvPr>
            <p:cNvSpPr/>
            <p:nvPr userDrawn="1"/>
          </p:nvSpPr>
          <p:spPr>
            <a:xfrm rot="5400000" flipH="1">
              <a:off x="10568781" y="5384007"/>
              <a:ext cx="481013" cy="558800"/>
            </a:xfrm>
            <a:prstGeom prst="rtTriangle">
              <a:avLst/>
            </a:prstGeom>
            <a:pattFill prst="smGrid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流程圖: 抽選 22">
              <a:extLst>
                <a:ext uri="{FF2B5EF4-FFF2-40B4-BE49-F238E27FC236}">
                  <a16:creationId xmlns:a16="http://schemas.microsoft.com/office/drawing/2014/main" id="{E5D9C6CF-6028-4553-945E-78C92DAB8B61}"/>
                </a:ext>
              </a:extLst>
            </p:cNvPr>
            <p:cNvSpPr/>
            <p:nvPr userDrawn="1"/>
          </p:nvSpPr>
          <p:spPr>
            <a:xfrm rot="15790468">
              <a:off x="10548144" y="5085557"/>
              <a:ext cx="611187" cy="514350"/>
            </a:xfrm>
            <a:prstGeom prst="flowChartExtract">
              <a:avLst/>
            </a:prstGeom>
            <a:solidFill>
              <a:srgbClr val="38BA95">
                <a:alpha val="50196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流程圖: 抽選 23">
              <a:extLst>
                <a:ext uri="{FF2B5EF4-FFF2-40B4-BE49-F238E27FC236}">
                  <a16:creationId xmlns:a16="http://schemas.microsoft.com/office/drawing/2014/main" id="{67B3EE8A-C6B9-456C-AB46-45E1B71E2F4C}"/>
                </a:ext>
              </a:extLst>
            </p:cNvPr>
            <p:cNvSpPr/>
            <p:nvPr userDrawn="1"/>
          </p:nvSpPr>
          <p:spPr>
            <a:xfrm rot="15597070">
              <a:off x="10691813" y="5235575"/>
              <a:ext cx="484187" cy="512763"/>
            </a:xfrm>
            <a:prstGeom prst="flowChartExtract">
              <a:avLst/>
            </a:prstGeom>
            <a:solidFill>
              <a:srgbClr val="38BA95">
                <a:alpha val="50196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流程圖: 抽選 24">
              <a:extLst>
                <a:ext uri="{FF2B5EF4-FFF2-40B4-BE49-F238E27FC236}">
                  <a16:creationId xmlns:a16="http://schemas.microsoft.com/office/drawing/2014/main" id="{98F29FDC-C605-4812-82C2-EE0C0D27FA8D}"/>
                </a:ext>
              </a:extLst>
            </p:cNvPr>
            <p:cNvSpPr/>
            <p:nvPr userDrawn="1"/>
          </p:nvSpPr>
          <p:spPr>
            <a:xfrm rot="15597070">
              <a:off x="10659269" y="4506119"/>
              <a:ext cx="463550" cy="233362"/>
            </a:xfrm>
            <a:prstGeom prst="flowChartExtract">
              <a:avLst/>
            </a:prstGeom>
            <a:solidFill>
              <a:srgbClr val="38BA95">
                <a:alpha val="50196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流程圖: 抽選 25">
              <a:extLst>
                <a:ext uri="{FF2B5EF4-FFF2-40B4-BE49-F238E27FC236}">
                  <a16:creationId xmlns:a16="http://schemas.microsoft.com/office/drawing/2014/main" id="{BC08B436-C10D-47DC-8E21-3728C9B3A3FA}"/>
                </a:ext>
              </a:extLst>
            </p:cNvPr>
            <p:cNvSpPr/>
            <p:nvPr userDrawn="1"/>
          </p:nvSpPr>
          <p:spPr>
            <a:xfrm rot="15597070">
              <a:off x="10693400" y="3560763"/>
              <a:ext cx="444500" cy="285750"/>
            </a:xfrm>
            <a:prstGeom prst="flowChartExtract">
              <a:avLst/>
            </a:prstGeom>
            <a:solidFill>
              <a:srgbClr val="38BA95">
                <a:alpha val="50196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193968" y="3415146"/>
            <a:ext cx="8187909" cy="244768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54" name="橢圓 53">
            <a:extLst>
              <a:ext uri="{FF2B5EF4-FFF2-40B4-BE49-F238E27FC236}">
                <a16:creationId xmlns:a16="http://schemas.microsoft.com/office/drawing/2014/main" id="{2CBD8B1F-29D2-472C-8037-FE3A455FF7F2}"/>
              </a:ext>
            </a:extLst>
          </p:cNvPr>
          <p:cNvSpPr/>
          <p:nvPr userDrawn="1"/>
        </p:nvSpPr>
        <p:spPr>
          <a:xfrm>
            <a:off x="11702419" y="6353174"/>
            <a:ext cx="360363" cy="3587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1419D5C-E93F-45E1-9159-6AA2EBC18A1F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78D7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323CB543-AE3E-4C0A-92DA-71F2022C13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5555" y="6375721"/>
            <a:ext cx="787395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000" dirty="0">
                <a:solidFill>
                  <a:srgbClr val="F78D7C"/>
                </a:solidFill>
                <a:latin typeface="Baskerville Old Face" panose="02020602080505020303" pitchFamily="18" charset="0"/>
              </a:rPr>
              <a:t>KMU</a:t>
            </a:r>
            <a:endParaRPr kumimoji="0" lang="zh-TW" altLang="en-US" sz="2000" dirty="0">
              <a:solidFill>
                <a:srgbClr val="F78D7C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0" name="內容版面配置區 59">
            <a:extLst>
              <a:ext uri="{FF2B5EF4-FFF2-40B4-BE49-F238E27FC236}">
                <a16:creationId xmlns:a16="http://schemas.microsoft.com/office/drawing/2014/main" id="{FCA1C85D-D685-4085-874F-6A79A6889B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2608" y="2501324"/>
            <a:ext cx="1403350" cy="1409700"/>
          </a:xfrm>
          <a:prstGeom prst="snipRoundRect">
            <a:avLst>
              <a:gd name="adj1" fmla="val 0"/>
              <a:gd name="adj2" fmla="val 15959"/>
            </a:avLst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buFontTx/>
              <a:buNone/>
              <a:defRPr kumimoji="0" lang="zh-TW" altLang="en-US" sz="8800" b="1" smtClean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kumimoji="1" lang="zh-TW" altLang="en-US" smtClean="0">
                <a:solidFill>
                  <a:schemeClr val="lt1"/>
                </a:solidFill>
                <a:ea typeface="+mn-ea"/>
              </a:defRPr>
            </a:lvl2pPr>
            <a:lvl3pPr>
              <a:defRPr kumimoji="1" lang="zh-TW" altLang="en-US" smtClean="0">
                <a:solidFill>
                  <a:schemeClr val="lt1"/>
                </a:solidFill>
                <a:ea typeface="+mn-ea"/>
              </a:defRPr>
            </a:lvl3pPr>
            <a:lvl4pPr>
              <a:defRPr kumimoji="1" lang="zh-TW" altLang="en-US" smtClean="0">
                <a:solidFill>
                  <a:schemeClr val="lt1"/>
                </a:solidFill>
                <a:ea typeface="+mn-ea"/>
              </a:defRPr>
            </a:lvl4pPr>
            <a:lvl5pPr>
              <a:defRPr kumimoji="1" lang="zh-TW" altLang="en-US">
                <a:solidFill>
                  <a:schemeClr val="lt1"/>
                </a:solidFill>
                <a:ea typeface="+mn-ea"/>
              </a:defRPr>
            </a:lvl5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dirty="0"/>
              <a:t>編</a:t>
            </a:r>
          </a:p>
        </p:txBody>
      </p:sp>
    </p:spTree>
    <p:extLst>
      <p:ext uri="{BB962C8B-B14F-4D97-AF65-F5344CB8AC3E}">
        <p14:creationId xmlns:p14="http://schemas.microsoft.com/office/powerpoint/2010/main" val="257544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>
            <a:extLst>
              <a:ext uri="{FF2B5EF4-FFF2-40B4-BE49-F238E27FC236}">
                <a16:creationId xmlns:a16="http://schemas.microsoft.com/office/drawing/2014/main" id="{39B82CAB-3819-479F-B292-2B69743DEF4D}"/>
              </a:ext>
            </a:extLst>
          </p:cNvPr>
          <p:cNvSpPr/>
          <p:nvPr userDrawn="1"/>
        </p:nvSpPr>
        <p:spPr>
          <a:xfrm>
            <a:off x="0" y="177021"/>
            <a:ext cx="11353801" cy="868329"/>
          </a:xfrm>
          <a:prstGeom prst="rect">
            <a:avLst/>
          </a:prstGeom>
          <a:pattFill prst="lgGrid">
            <a:fgClr>
              <a:srgbClr val="FFFF99"/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rmAutofit/>
          </a:bodyPr>
          <a:lstStyle/>
          <a:p>
            <a:pPr marL="622300" lvl="0" indent="0">
              <a:lnSpc>
                <a:spcPct val="100000"/>
              </a:lnSpc>
            </a:pPr>
            <a:endParaRPr kumimoji="0" lang="zh-TW" altLang="en-US" sz="4000" b="1" dirty="0">
              <a:solidFill>
                <a:srgbClr val="0033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3387" y="1352145"/>
            <a:ext cx="11003199" cy="500261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defRPr sz="260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534988" indent="-261938">
              <a:lnSpc>
                <a:spcPct val="100000"/>
              </a:lnSpc>
              <a:spcBef>
                <a:spcPts val="1000"/>
              </a:spcBef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808038" indent="-273050">
              <a:lnSpc>
                <a:spcPct val="100000"/>
              </a:lnSpc>
              <a:spcBef>
                <a:spcPts val="1000"/>
              </a:spcBef>
              <a:defRPr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982663" indent="-174625">
              <a:lnSpc>
                <a:spcPct val="100000"/>
              </a:lnSpc>
              <a:spcBef>
                <a:spcPts val="1000"/>
              </a:spcBef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166813" indent="-184150">
              <a:lnSpc>
                <a:spcPct val="100000"/>
              </a:lnSpc>
              <a:spcBef>
                <a:spcPts val="1000"/>
              </a:spcBef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6" name="標題 25">
            <a:extLst>
              <a:ext uri="{FF2B5EF4-FFF2-40B4-BE49-F238E27FC236}">
                <a16:creationId xmlns:a16="http://schemas.microsoft.com/office/drawing/2014/main" id="{050AF565-EBEC-4500-BC35-2503844FD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437"/>
            <a:ext cx="11353800" cy="823819"/>
          </a:xfrm>
          <a:noFill/>
        </p:spPr>
        <p:txBody>
          <a:bodyPr lIns="0" tIns="0" rIns="0" bIns="0"/>
          <a:lstStyle>
            <a:lvl1pPr marL="982663" indent="0">
              <a:lnSpc>
                <a:spcPct val="100000"/>
              </a:lnSpc>
              <a:tabLst/>
              <a:defRPr>
                <a:solidFill>
                  <a:srgbClr val="003300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B053393-436D-485A-B37B-7C932938ADAF}"/>
              </a:ext>
            </a:extLst>
          </p:cNvPr>
          <p:cNvSpPr/>
          <p:nvPr userDrawn="1"/>
        </p:nvSpPr>
        <p:spPr>
          <a:xfrm>
            <a:off x="0" y="6659563"/>
            <a:ext cx="12204700" cy="198437"/>
          </a:xfrm>
          <a:prstGeom prst="rect">
            <a:avLst/>
          </a:prstGeom>
          <a:solidFill>
            <a:srgbClr val="F67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CA7B897-C82F-4189-95B4-A6B3819C89FE}"/>
              </a:ext>
            </a:extLst>
          </p:cNvPr>
          <p:cNvSpPr/>
          <p:nvPr userDrawn="1"/>
        </p:nvSpPr>
        <p:spPr>
          <a:xfrm>
            <a:off x="-7938" y="6477000"/>
            <a:ext cx="12204701" cy="182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141F999-C5FA-4FB0-B89B-50931B44F972}"/>
              </a:ext>
            </a:extLst>
          </p:cNvPr>
          <p:cNvSpPr/>
          <p:nvPr userDrawn="1"/>
        </p:nvSpPr>
        <p:spPr>
          <a:xfrm>
            <a:off x="11830050" y="6410325"/>
            <a:ext cx="361950" cy="268288"/>
          </a:xfrm>
          <a:prstGeom prst="rect">
            <a:avLst/>
          </a:prstGeom>
          <a:pattFill prst="narVert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C426D3D-51D4-474D-9650-F8356C5CA2AB}"/>
              </a:ext>
            </a:extLst>
          </p:cNvPr>
          <p:cNvSpPr/>
          <p:nvPr userDrawn="1"/>
        </p:nvSpPr>
        <p:spPr>
          <a:xfrm>
            <a:off x="7850224" y="6410325"/>
            <a:ext cx="3707792" cy="261937"/>
          </a:xfrm>
          <a:prstGeom prst="rect">
            <a:avLst/>
          </a:prstGeom>
          <a:pattFill prst="pct90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日期版面配置區 7">
            <a:extLst>
              <a:ext uri="{FF2B5EF4-FFF2-40B4-BE49-F238E27FC236}">
                <a16:creationId xmlns:a16="http://schemas.microsoft.com/office/drawing/2014/main" id="{65B48098-9C45-4266-B482-7ABC774BE1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51920" y="6654277"/>
            <a:ext cx="1103441" cy="213247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fld id="{93435A01-36FE-4B45-80DC-96294BE61BA6}" type="datetime1">
              <a:rPr lang="zh-TW" altLang="en-US" smtClean="0"/>
              <a:t>2023/1/6</a:t>
            </a:fld>
            <a:endParaRPr lang="zh-TW" altLang="en-US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DBC8687E-21A6-42A7-8615-F4751AF27F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5555" y="6375721"/>
            <a:ext cx="787395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000" dirty="0">
                <a:solidFill>
                  <a:srgbClr val="F78D7C"/>
                </a:solidFill>
                <a:latin typeface="Baskerville Old Face" panose="02020602080505020303" pitchFamily="18" charset="0"/>
              </a:rPr>
              <a:t>KMU</a:t>
            </a:r>
            <a:endParaRPr kumimoji="0" lang="zh-TW" altLang="en-US" sz="2000" dirty="0">
              <a:solidFill>
                <a:srgbClr val="F78D7C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4" name="圖片 23" title="以新潮的圖像呈現老式電話線 ">
            <a:extLst>
              <a:ext uri="{FF2B5EF4-FFF2-40B4-BE49-F238E27FC236}">
                <a16:creationId xmlns:a16="http://schemas.microsoft.com/office/drawing/2014/main" id="{9DDC4E86-3D8E-499E-A187-6F89B2A5812E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864" y="212728"/>
            <a:ext cx="3309161" cy="716354"/>
          </a:xfrm>
          <a:prstGeom prst="rect">
            <a:avLst/>
          </a:prstGeom>
        </p:spPr>
      </p:pic>
      <p:grpSp>
        <p:nvGrpSpPr>
          <p:cNvPr id="33" name="群組 32">
            <a:extLst>
              <a:ext uri="{FF2B5EF4-FFF2-40B4-BE49-F238E27FC236}">
                <a16:creationId xmlns:a16="http://schemas.microsoft.com/office/drawing/2014/main" id="{5D8C2D5D-76EC-4BE4-8561-52DBC84A75A9}"/>
              </a:ext>
            </a:extLst>
          </p:cNvPr>
          <p:cNvGrpSpPr/>
          <p:nvPr userDrawn="1"/>
        </p:nvGrpSpPr>
        <p:grpSpPr>
          <a:xfrm>
            <a:off x="-50800" y="-6350"/>
            <a:ext cx="1957388" cy="1460500"/>
            <a:chOff x="-50800" y="-6350"/>
            <a:chExt cx="1957388" cy="1460500"/>
          </a:xfrm>
        </p:grpSpPr>
        <p:sp>
          <p:nvSpPr>
            <p:cNvPr id="18" name="流程圖: 抽選 17">
              <a:extLst>
                <a:ext uri="{FF2B5EF4-FFF2-40B4-BE49-F238E27FC236}">
                  <a16:creationId xmlns:a16="http://schemas.microsoft.com/office/drawing/2014/main" id="{6C85ACF3-0EC8-407F-A95C-153C05FB9392}"/>
                </a:ext>
              </a:extLst>
            </p:cNvPr>
            <p:cNvSpPr/>
            <p:nvPr userDrawn="1"/>
          </p:nvSpPr>
          <p:spPr>
            <a:xfrm rot="1653794">
              <a:off x="-50800" y="184150"/>
              <a:ext cx="1427163" cy="1065213"/>
            </a:xfrm>
            <a:prstGeom prst="flowChartExtract">
              <a:avLst/>
            </a:prstGeom>
            <a:noFill/>
            <a:ln>
              <a:solidFill>
                <a:srgbClr val="429780">
                  <a:alpha val="40000"/>
                </a:srgb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9" name="流程圖: 抽選 18">
              <a:extLst>
                <a:ext uri="{FF2B5EF4-FFF2-40B4-BE49-F238E27FC236}">
                  <a16:creationId xmlns:a16="http://schemas.microsoft.com/office/drawing/2014/main" id="{39F2D1E5-B30C-45B3-85BF-92E804D6A788}"/>
                </a:ext>
              </a:extLst>
            </p:cNvPr>
            <p:cNvSpPr/>
            <p:nvPr userDrawn="1"/>
          </p:nvSpPr>
          <p:spPr>
            <a:xfrm rot="11200562">
              <a:off x="57150" y="-6350"/>
              <a:ext cx="1427163" cy="1063625"/>
            </a:xfrm>
            <a:prstGeom prst="flowChartExtract">
              <a:avLst/>
            </a:prstGeom>
            <a:noFill/>
            <a:ln>
              <a:solidFill>
                <a:srgbClr val="429780">
                  <a:alpha val="40000"/>
                </a:srgb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20" name="流程圖: 抽選 19">
              <a:extLst>
                <a:ext uri="{FF2B5EF4-FFF2-40B4-BE49-F238E27FC236}">
                  <a16:creationId xmlns:a16="http://schemas.microsoft.com/office/drawing/2014/main" id="{E7EEBDD5-9D56-4DDC-BA13-CBD996963313}"/>
                </a:ext>
              </a:extLst>
            </p:cNvPr>
            <p:cNvSpPr/>
            <p:nvPr userDrawn="1"/>
          </p:nvSpPr>
          <p:spPr>
            <a:xfrm rot="6092532">
              <a:off x="301626" y="-150813"/>
              <a:ext cx="1427162" cy="1782763"/>
            </a:xfrm>
            <a:prstGeom prst="flowChartExtract">
              <a:avLst/>
            </a:prstGeom>
            <a:noFill/>
            <a:ln>
              <a:solidFill>
                <a:srgbClr val="429780">
                  <a:alpha val="40000"/>
                </a:srgb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sp>
        <p:nvSpPr>
          <p:cNvPr id="21" name="橢圓 20">
            <a:extLst>
              <a:ext uri="{FF2B5EF4-FFF2-40B4-BE49-F238E27FC236}">
                <a16:creationId xmlns:a16="http://schemas.microsoft.com/office/drawing/2014/main" id="{2CBD8B1F-29D2-472C-8037-FE3A455FF7F2}"/>
              </a:ext>
            </a:extLst>
          </p:cNvPr>
          <p:cNvSpPr/>
          <p:nvPr userDrawn="1"/>
        </p:nvSpPr>
        <p:spPr>
          <a:xfrm>
            <a:off x="11702419" y="6353174"/>
            <a:ext cx="360363" cy="3587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1419D5C-E93F-45E1-9159-6AA2EBC18A1F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78D7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>
            <a:extLst>
              <a:ext uri="{FF2B5EF4-FFF2-40B4-BE49-F238E27FC236}">
                <a16:creationId xmlns:a16="http://schemas.microsoft.com/office/drawing/2014/main" id="{F83EE22F-454F-4101-A71B-974065FFA0B1}"/>
              </a:ext>
            </a:extLst>
          </p:cNvPr>
          <p:cNvGrpSpPr/>
          <p:nvPr userDrawn="1"/>
        </p:nvGrpSpPr>
        <p:grpSpPr>
          <a:xfrm>
            <a:off x="0" y="1036638"/>
            <a:ext cx="12195175" cy="3752850"/>
            <a:chOff x="0" y="1036638"/>
            <a:chExt cx="12195175" cy="375285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4DAC6BC-8C01-432A-8966-2BFED1432692}"/>
                </a:ext>
              </a:extLst>
            </p:cNvPr>
            <p:cNvSpPr/>
            <p:nvPr userDrawn="1"/>
          </p:nvSpPr>
          <p:spPr>
            <a:xfrm>
              <a:off x="838200" y="1036638"/>
              <a:ext cx="11353800" cy="2879725"/>
            </a:xfrm>
            <a:prstGeom prst="rect">
              <a:avLst/>
            </a:prstGeom>
            <a:pattFill prst="lgGrid">
              <a:fgClr>
                <a:srgbClr val="FFFF99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F9A0D87-5F4A-480C-AF35-E5DE38784254}"/>
                </a:ext>
              </a:extLst>
            </p:cNvPr>
            <p:cNvSpPr/>
            <p:nvPr userDrawn="1"/>
          </p:nvSpPr>
          <p:spPr>
            <a:xfrm>
              <a:off x="9283700" y="1851025"/>
              <a:ext cx="2911475" cy="2938463"/>
            </a:xfrm>
            <a:prstGeom prst="rect">
              <a:avLst/>
            </a:prstGeom>
            <a:pattFill prst="lgGrid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3C24C77-3B8D-44D0-9C83-A602420224CA}"/>
                </a:ext>
              </a:extLst>
            </p:cNvPr>
            <p:cNvSpPr/>
            <p:nvPr userDrawn="1"/>
          </p:nvSpPr>
          <p:spPr>
            <a:xfrm>
              <a:off x="0" y="1851025"/>
              <a:ext cx="2911475" cy="2938463"/>
            </a:xfrm>
            <a:prstGeom prst="rect">
              <a:avLst/>
            </a:prstGeom>
            <a:pattFill prst="lgGrid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pic>
        <p:nvPicPr>
          <p:cNvPr id="5" name="圖片 56">
            <a:extLst>
              <a:ext uri="{FF2B5EF4-FFF2-40B4-BE49-F238E27FC236}">
                <a16:creationId xmlns:a16="http://schemas.microsoft.com/office/drawing/2014/main" id="{CCAAC030-6303-407D-A249-33ACE96A9D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3700" y="3767001"/>
            <a:ext cx="3116263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0182F39F-FED4-42F8-8FEA-162EB1A661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5555" y="6375721"/>
            <a:ext cx="787395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000" dirty="0">
                <a:solidFill>
                  <a:srgbClr val="F78D7C"/>
                </a:solidFill>
                <a:latin typeface="Baskerville Old Face" panose="02020602080505020303" pitchFamily="18" charset="0"/>
              </a:rPr>
              <a:t>KMU</a:t>
            </a:r>
            <a:endParaRPr kumimoji="0" lang="zh-TW" altLang="en-US" sz="2000" dirty="0">
              <a:solidFill>
                <a:srgbClr val="F78D7C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5" name="標題 14">
            <a:extLst>
              <a:ext uri="{FF2B5EF4-FFF2-40B4-BE49-F238E27FC236}">
                <a16:creationId xmlns:a16="http://schemas.microsoft.com/office/drawing/2014/main" id="{F34F8437-3DAF-4323-A85D-5B456F1D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88" y="1528582"/>
            <a:ext cx="6019200" cy="3686400"/>
          </a:xfrm>
          <a:prstGeom prst="snipRoundRect">
            <a:avLst>
              <a:gd name="adj1" fmla="val 0"/>
              <a:gd name="adj2" fmla="val 18598"/>
            </a:avLst>
          </a:prstGeom>
          <a:solidFill>
            <a:srgbClr val="F9A496"/>
          </a:solidFill>
        </p:spPr>
        <p:txBody>
          <a:bodyPr lIns="0" tIns="0" rIns="0" bIns="0"/>
          <a:lstStyle>
            <a:lvl1pPr marL="87313" indent="0" algn="ctr">
              <a:lnSpc>
                <a:spcPct val="10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2CBD8B1F-29D2-472C-8037-FE3A455FF7F2}"/>
              </a:ext>
            </a:extLst>
          </p:cNvPr>
          <p:cNvSpPr/>
          <p:nvPr userDrawn="1"/>
        </p:nvSpPr>
        <p:spPr>
          <a:xfrm>
            <a:off x="11702419" y="6353174"/>
            <a:ext cx="360363" cy="3587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1419D5C-E93F-45E1-9159-6AA2EBC18A1F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78D7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9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8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bg>
      <p:bgPr>
        <a:solidFill>
          <a:srgbClr val="F3F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6653-7EBD-4781-8FD5-8F62A58EA122}" type="datetime1">
              <a:rPr lang="zh-TW" altLang="en-US" smtClean="0"/>
              <a:t>2023/1/6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B34D-FE68-4552-B87B-35A7930BAD4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-38530"/>
            <a:ext cx="9421402" cy="997987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38199" y="-5584"/>
            <a:ext cx="8555417" cy="138287"/>
          </a:xfrm>
          <a:prstGeom prst="rect">
            <a:avLst/>
          </a:prstGeom>
          <a:solidFill>
            <a:srgbClr val="AD9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noFill/>
              </a:ln>
              <a:noFill/>
            </a:endParaRPr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838200" y="-38530"/>
            <a:ext cx="10515600" cy="1325563"/>
          </a:xfrm>
        </p:spPr>
        <p:txBody>
          <a:bodyPr>
            <a:normAutofit/>
          </a:bodyPr>
          <a:lstStyle>
            <a:lvl1pPr>
              <a:defRPr sz="4200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09584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章節標題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>
            <a:extLst>
              <a:ext uri="{FF2B5EF4-FFF2-40B4-BE49-F238E27FC236}">
                <a16:creationId xmlns:a16="http://schemas.microsoft.com/office/drawing/2014/main" id="{34712E5A-72D4-4858-BE39-45E9481AAFEF}"/>
              </a:ext>
            </a:extLst>
          </p:cNvPr>
          <p:cNvSpPr/>
          <p:nvPr userDrawn="1"/>
        </p:nvSpPr>
        <p:spPr>
          <a:xfrm>
            <a:off x="1136439" y="1739970"/>
            <a:ext cx="11044754" cy="2466406"/>
          </a:xfrm>
          <a:prstGeom prst="rect">
            <a:avLst/>
          </a:prstGeom>
          <a:pattFill prst="lgGrid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/>
          </a:bodyPr>
          <a:lstStyle/>
          <a:p>
            <a:pPr marL="982663" lvl="0" indent="0">
              <a:lnSpc>
                <a:spcPct val="90000"/>
              </a:lnSpc>
            </a:pPr>
            <a:endParaRPr kumimoji="0" lang="zh-TW" altLang="en-US" sz="60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3968" y="2292173"/>
            <a:ext cx="9351919" cy="1223892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>
              <a:defRPr sz="6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grpSp>
        <p:nvGrpSpPr>
          <p:cNvPr id="30" name="群組 33">
            <a:extLst>
              <a:ext uri="{FF2B5EF4-FFF2-40B4-BE49-F238E27FC236}">
                <a16:creationId xmlns:a16="http://schemas.microsoft.com/office/drawing/2014/main" id="{5D9472B2-80A9-46DC-AC62-3F540643FF7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938" y="-19192"/>
            <a:ext cx="12947650" cy="1332674"/>
            <a:chOff x="-19050" y="1409699"/>
            <a:chExt cx="12947392" cy="1332262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85DDD0C-7FA7-44CD-900B-970DB5D0357A}"/>
                </a:ext>
              </a:extLst>
            </p:cNvPr>
            <p:cNvSpPr/>
            <p:nvPr/>
          </p:nvSpPr>
          <p:spPr>
            <a:xfrm>
              <a:off x="-19050" y="1412873"/>
              <a:ext cx="12210807" cy="1291825"/>
            </a:xfrm>
            <a:prstGeom prst="rect">
              <a:avLst/>
            </a:prstGeom>
            <a:solidFill>
              <a:srgbClr val="F9AEA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2" name="圖片 14">
              <a:extLst>
                <a:ext uri="{FF2B5EF4-FFF2-40B4-BE49-F238E27FC236}">
                  <a16:creationId xmlns:a16="http://schemas.microsoft.com/office/drawing/2014/main" id="{486181D5-BD1F-44A4-8203-DFC88466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4213" y="1449052"/>
              <a:ext cx="2520000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圖片 15">
              <a:extLst>
                <a:ext uri="{FF2B5EF4-FFF2-40B4-BE49-F238E27FC236}">
                  <a16:creationId xmlns:a16="http://schemas.microsoft.com/office/drawing/2014/main" id="{9FE52E9B-B2F9-47A7-9E76-D58EA4AE6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1060" y="1449052"/>
              <a:ext cx="1813153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圖片 16">
              <a:extLst>
                <a:ext uri="{FF2B5EF4-FFF2-40B4-BE49-F238E27FC236}">
                  <a16:creationId xmlns:a16="http://schemas.microsoft.com/office/drawing/2014/main" id="{9A45C7EB-0367-4B29-B91C-B20DFEB42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0" y="1449971"/>
              <a:ext cx="1712915" cy="1259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圖片 17">
              <a:extLst>
                <a:ext uri="{FF2B5EF4-FFF2-40B4-BE49-F238E27FC236}">
                  <a16:creationId xmlns:a16="http://schemas.microsoft.com/office/drawing/2014/main" id="{140478CE-F393-4415-A1C5-64FC89614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351" y="1449052"/>
              <a:ext cx="1680000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圖片 18">
              <a:extLst>
                <a:ext uri="{FF2B5EF4-FFF2-40B4-BE49-F238E27FC236}">
                  <a16:creationId xmlns:a16="http://schemas.microsoft.com/office/drawing/2014/main" id="{CF7D6745-B136-4CF6-8F31-14153441B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93" y="1503848"/>
              <a:ext cx="792161" cy="792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A3B3F616-2F14-4863-A3BC-B5950A3CE0FB}"/>
                </a:ext>
              </a:extLst>
            </p:cNvPr>
            <p:cNvSpPr/>
            <p:nvPr/>
          </p:nvSpPr>
          <p:spPr>
            <a:xfrm rot="5400000">
              <a:off x="-276827" y="1983383"/>
              <a:ext cx="1291825" cy="144459"/>
            </a:xfrm>
            <a:prstGeom prst="rect">
              <a:avLst/>
            </a:prstGeom>
            <a:solidFill>
              <a:srgbClr val="C3260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8" name="圖片 22">
              <a:extLst>
                <a:ext uri="{FF2B5EF4-FFF2-40B4-BE49-F238E27FC236}">
                  <a16:creationId xmlns:a16="http://schemas.microsoft.com/office/drawing/2014/main" id="{8BB374DF-00E6-475C-B1D7-B972EEABB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8012" y="1442100"/>
              <a:ext cx="2054522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圖片 23">
              <a:extLst>
                <a:ext uri="{FF2B5EF4-FFF2-40B4-BE49-F238E27FC236}">
                  <a16:creationId xmlns:a16="http://schemas.microsoft.com/office/drawing/2014/main" id="{C1768635-7ACC-4724-9A39-CE82D5DB4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6808" y="1439099"/>
              <a:ext cx="1412959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" name="群組 31">
              <a:extLst>
                <a:ext uri="{FF2B5EF4-FFF2-40B4-BE49-F238E27FC236}">
                  <a16:creationId xmlns:a16="http://schemas.microsoft.com/office/drawing/2014/main" id="{20BD8134-2859-4E97-A8A5-97FBC486AE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2926" y="1439099"/>
              <a:ext cx="11155416" cy="1269953"/>
              <a:chOff x="1772926" y="1610549"/>
              <a:chExt cx="11155416" cy="1269953"/>
            </a:xfrm>
          </p:grpSpPr>
          <p:pic>
            <p:nvPicPr>
              <p:cNvPr id="44" name="圖片 24">
                <a:extLst>
                  <a:ext uri="{FF2B5EF4-FFF2-40B4-BE49-F238E27FC236}">
                    <a16:creationId xmlns:a16="http://schemas.microsoft.com/office/drawing/2014/main" id="{B3AD79AF-FC04-46CD-BAA8-27249DCB89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2788" y="1620502"/>
                <a:ext cx="2520000" cy="12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圖片 25">
                <a:extLst>
                  <a:ext uri="{FF2B5EF4-FFF2-40B4-BE49-F238E27FC236}">
                    <a16:creationId xmlns:a16="http://schemas.microsoft.com/office/drawing/2014/main" id="{6F98A9BC-A167-4742-9FDA-9F57CAE9C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9635" y="1620502"/>
                <a:ext cx="1813153" cy="12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圖片 26">
                <a:extLst>
                  <a:ext uri="{FF2B5EF4-FFF2-40B4-BE49-F238E27FC236}">
                    <a16:creationId xmlns:a16="http://schemas.microsoft.com/office/drawing/2014/main" id="{7B8D7509-C55E-48AA-A068-6511EC6A13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9635" y="1621421"/>
                <a:ext cx="1712915" cy="1259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圖片 27">
                <a:extLst>
                  <a:ext uri="{FF2B5EF4-FFF2-40B4-BE49-F238E27FC236}">
                    <a16:creationId xmlns:a16="http://schemas.microsoft.com/office/drawing/2014/main" id="{EE5012E7-D700-40CD-B6E1-8011C09479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2926" y="1620502"/>
                <a:ext cx="1680000" cy="12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圖片 28">
                <a:extLst>
                  <a:ext uri="{FF2B5EF4-FFF2-40B4-BE49-F238E27FC236}">
                    <a16:creationId xmlns:a16="http://schemas.microsoft.com/office/drawing/2014/main" id="{4AAC69A8-6D21-4C74-8155-09BAE249C0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66587" y="1620502"/>
                <a:ext cx="2054522" cy="12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圖片 29">
                <a:extLst>
                  <a:ext uri="{FF2B5EF4-FFF2-40B4-BE49-F238E27FC236}">
                    <a16:creationId xmlns:a16="http://schemas.microsoft.com/office/drawing/2014/main" id="{B093CEFB-6E2A-4BD1-8A4B-BBF0956AF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15383" y="1610549"/>
                <a:ext cx="1412959" cy="12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6DFB5F45-4F19-46A5-8E77-E8E616D7120D}"/>
                </a:ext>
              </a:extLst>
            </p:cNvPr>
            <p:cNvSpPr/>
            <p:nvPr/>
          </p:nvSpPr>
          <p:spPr>
            <a:xfrm>
              <a:off x="1744628" y="1422395"/>
              <a:ext cx="10439192" cy="144418"/>
            </a:xfrm>
            <a:prstGeom prst="rect">
              <a:avLst/>
            </a:prstGeom>
            <a:solidFill>
              <a:srgbClr val="FABBB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EC10B6E-9C8B-4F8B-9826-09C18640B21A}"/>
                </a:ext>
              </a:extLst>
            </p:cNvPr>
            <p:cNvSpPr/>
            <p:nvPr/>
          </p:nvSpPr>
          <p:spPr>
            <a:xfrm>
              <a:off x="-15875" y="1409699"/>
              <a:ext cx="312732" cy="1288651"/>
            </a:xfrm>
            <a:prstGeom prst="rect">
              <a:avLst/>
            </a:prstGeom>
            <a:solidFill>
              <a:srgbClr val="F67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id="{9CA4A269-C1B6-4F24-AEEA-DA8741498609}"/>
                </a:ext>
              </a:extLst>
            </p:cNvPr>
            <p:cNvSpPr txBox="1"/>
            <p:nvPr/>
          </p:nvSpPr>
          <p:spPr>
            <a:xfrm>
              <a:off x="479415" y="2328578"/>
              <a:ext cx="2315011" cy="41338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ts val="1300"/>
                </a:lnSpc>
                <a:defRPr/>
              </a:pPr>
              <a:r>
                <a: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高雄醫學大學</a:t>
              </a:r>
              <a:endPara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lnSpc>
                  <a:spcPts val="1300"/>
                </a:lnSpc>
                <a:defRPr/>
              </a:pPr>
              <a:r>
                <a:rPr lang="en-US" altLang="zh-TW" sz="1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KAOHSIUNG MEDICAL UNIVERSITY</a:t>
              </a:r>
              <a:endParaRPr lang="zh-TW" altLang="en-US" sz="1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10A14842-B4D6-4DB7-9ED2-66D14D1759F6}"/>
              </a:ext>
            </a:extLst>
          </p:cNvPr>
          <p:cNvSpPr/>
          <p:nvPr userDrawn="1"/>
        </p:nvSpPr>
        <p:spPr>
          <a:xfrm>
            <a:off x="0" y="6659563"/>
            <a:ext cx="12204700" cy="198437"/>
          </a:xfrm>
          <a:prstGeom prst="rect">
            <a:avLst/>
          </a:prstGeom>
          <a:solidFill>
            <a:srgbClr val="F67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FE6829D-708D-4360-A048-9A77A1CE3C02}"/>
              </a:ext>
            </a:extLst>
          </p:cNvPr>
          <p:cNvSpPr/>
          <p:nvPr userDrawn="1"/>
        </p:nvSpPr>
        <p:spPr>
          <a:xfrm>
            <a:off x="-7938" y="6477000"/>
            <a:ext cx="12204701" cy="182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B49A78-EAE1-43F8-87B2-5B4D4EBF6599}"/>
              </a:ext>
            </a:extLst>
          </p:cNvPr>
          <p:cNvSpPr/>
          <p:nvPr userDrawn="1"/>
        </p:nvSpPr>
        <p:spPr>
          <a:xfrm>
            <a:off x="11830050" y="6410325"/>
            <a:ext cx="361950" cy="268288"/>
          </a:xfrm>
          <a:prstGeom prst="rect">
            <a:avLst/>
          </a:prstGeom>
          <a:pattFill prst="narVert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A3954FA2-712A-4552-817D-A6918361710A}"/>
              </a:ext>
            </a:extLst>
          </p:cNvPr>
          <p:cNvGrpSpPr/>
          <p:nvPr userDrawn="1"/>
        </p:nvGrpSpPr>
        <p:grpSpPr>
          <a:xfrm>
            <a:off x="8713789" y="463551"/>
            <a:ext cx="3476590" cy="2622814"/>
            <a:chOff x="8713788" y="463550"/>
            <a:chExt cx="3724275" cy="2740025"/>
          </a:xfrm>
        </p:grpSpPr>
        <p:sp>
          <p:nvSpPr>
            <p:cNvPr id="11" name="流程圖: 抽選 10">
              <a:extLst>
                <a:ext uri="{FF2B5EF4-FFF2-40B4-BE49-F238E27FC236}">
                  <a16:creationId xmlns:a16="http://schemas.microsoft.com/office/drawing/2014/main" id="{F911B2B7-526F-4366-B146-415872254DCD}"/>
                </a:ext>
              </a:extLst>
            </p:cNvPr>
            <p:cNvSpPr/>
            <p:nvPr userDrawn="1"/>
          </p:nvSpPr>
          <p:spPr>
            <a:xfrm rot="1653794">
              <a:off x="8713788" y="831850"/>
              <a:ext cx="2725737" cy="1960563"/>
            </a:xfrm>
            <a:prstGeom prst="flowChartExtract">
              <a:avLst/>
            </a:prstGeom>
            <a:noFill/>
            <a:ln>
              <a:solidFill>
                <a:srgbClr val="429780">
                  <a:alpha val="40000"/>
                </a:srgb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流程圖: 抽選 11">
              <a:extLst>
                <a:ext uri="{FF2B5EF4-FFF2-40B4-BE49-F238E27FC236}">
                  <a16:creationId xmlns:a16="http://schemas.microsoft.com/office/drawing/2014/main" id="{282BE5AA-5478-402F-AC35-AB59912D8524}"/>
                </a:ext>
              </a:extLst>
            </p:cNvPr>
            <p:cNvSpPr/>
            <p:nvPr userDrawn="1"/>
          </p:nvSpPr>
          <p:spPr>
            <a:xfrm rot="11200562">
              <a:off x="9047163" y="463550"/>
              <a:ext cx="2725737" cy="1960563"/>
            </a:xfrm>
            <a:prstGeom prst="flowChartExtract">
              <a:avLst/>
            </a:prstGeom>
            <a:noFill/>
            <a:ln>
              <a:solidFill>
                <a:srgbClr val="429780">
                  <a:alpha val="40000"/>
                </a:srgb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流程圖: 抽選 12">
              <a:extLst>
                <a:ext uri="{FF2B5EF4-FFF2-40B4-BE49-F238E27FC236}">
                  <a16:creationId xmlns:a16="http://schemas.microsoft.com/office/drawing/2014/main" id="{D6BC7870-68D8-4823-AEA8-9A35649B6543}"/>
                </a:ext>
              </a:extLst>
            </p:cNvPr>
            <p:cNvSpPr/>
            <p:nvPr userDrawn="1"/>
          </p:nvSpPr>
          <p:spPr>
            <a:xfrm rot="6092532">
              <a:off x="9421019" y="186531"/>
              <a:ext cx="2628900" cy="3405188"/>
            </a:xfrm>
            <a:prstGeom prst="flowChartExtract">
              <a:avLst/>
            </a:prstGeom>
            <a:noFill/>
            <a:ln>
              <a:solidFill>
                <a:srgbClr val="429780">
                  <a:alpha val="40000"/>
                </a:srgb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4BA00E3D-404B-49C7-AD3A-01088C8F3114}"/>
              </a:ext>
            </a:extLst>
          </p:cNvPr>
          <p:cNvGrpSpPr/>
          <p:nvPr userDrawn="1"/>
        </p:nvGrpSpPr>
        <p:grpSpPr>
          <a:xfrm>
            <a:off x="1621" y="3363913"/>
            <a:ext cx="11188667" cy="2548045"/>
            <a:chOff x="1621" y="3363913"/>
            <a:chExt cx="11188667" cy="2548045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FDB4CB30-00B4-417B-A480-3C5193F4D588}"/>
                </a:ext>
              </a:extLst>
            </p:cNvPr>
            <p:cNvSpPr/>
            <p:nvPr userDrawn="1"/>
          </p:nvSpPr>
          <p:spPr>
            <a:xfrm>
              <a:off x="1621" y="3370370"/>
              <a:ext cx="10566400" cy="2541588"/>
            </a:xfrm>
            <a:prstGeom prst="rect">
              <a:avLst/>
            </a:prstGeom>
            <a:pattFill prst="smGrid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直角三角形 14">
              <a:extLst>
                <a:ext uri="{FF2B5EF4-FFF2-40B4-BE49-F238E27FC236}">
                  <a16:creationId xmlns:a16="http://schemas.microsoft.com/office/drawing/2014/main" id="{EFD0BE4C-CC57-463E-AB53-FB63F11BCA42}"/>
                </a:ext>
              </a:extLst>
            </p:cNvPr>
            <p:cNvSpPr/>
            <p:nvPr userDrawn="1"/>
          </p:nvSpPr>
          <p:spPr>
            <a:xfrm rot="5400000">
              <a:off x="10564019" y="3366294"/>
              <a:ext cx="468312" cy="463550"/>
            </a:xfrm>
            <a:prstGeom prst="rtTriangle">
              <a:avLst/>
            </a:prstGeom>
            <a:pattFill prst="smGrid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直角三角形 15">
              <a:extLst>
                <a:ext uri="{FF2B5EF4-FFF2-40B4-BE49-F238E27FC236}">
                  <a16:creationId xmlns:a16="http://schemas.microsoft.com/office/drawing/2014/main" id="{3ABFB78B-3F82-4DCA-8BD9-8E12FA14215B}"/>
                </a:ext>
              </a:extLst>
            </p:cNvPr>
            <p:cNvSpPr/>
            <p:nvPr userDrawn="1"/>
          </p:nvSpPr>
          <p:spPr>
            <a:xfrm rot="5400000" flipH="1">
              <a:off x="10652125" y="3695700"/>
              <a:ext cx="387350" cy="558800"/>
            </a:xfrm>
            <a:prstGeom prst="rtTriangle">
              <a:avLst/>
            </a:prstGeom>
            <a:pattFill prst="smGrid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直角三角形 16">
              <a:extLst>
                <a:ext uri="{FF2B5EF4-FFF2-40B4-BE49-F238E27FC236}">
                  <a16:creationId xmlns:a16="http://schemas.microsoft.com/office/drawing/2014/main" id="{DCF371A2-B75E-459C-90DC-77290282CF60}"/>
                </a:ext>
              </a:extLst>
            </p:cNvPr>
            <p:cNvSpPr/>
            <p:nvPr userDrawn="1"/>
          </p:nvSpPr>
          <p:spPr>
            <a:xfrm rot="5400000">
              <a:off x="10590212" y="4065588"/>
              <a:ext cx="415925" cy="463550"/>
            </a:xfrm>
            <a:prstGeom prst="rtTriangle">
              <a:avLst/>
            </a:prstGeom>
            <a:pattFill prst="smGrid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直角三角形 17">
              <a:extLst>
                <a:ext uri="{FF2B5EF4-FFF2-40B4-BE49-F238E27FC236}">
                  <a16:creationId xmlns:a16="http://schemas.microsoft.com/office/drawing/2014/main" id="{4E6838A0-1B1C-4901-AB75-5B401E772384}"/>
                </a:ext>
              </a:extLst>
            </p:cNvPr>
            <p:cNvSpPr/>
            <p:nvPr userDrawn="1"/>
          </p:nvSpPr>
          <p:spPr>
            <a:xfrm rot="5400000" flipH="1">
              <a:off x="10600531" y="4471194"/>
              <a:ext cx="490538" cy="558800"/>
            </a:xfrm>
            <a:prstGeom prst="rtTriangle">
              <a:avLst/>
            </a:prstGeom>
            <a:pattFill prst="smGrid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流程圖: 抽選 18">
              <a:extLst>
                <a:ext uri="{FF2B5EF4-FFF2-40B4-BE49-F238E27FC236}">
                  <a16:creationId xmlns:a16="http://schemas.microsoft.com/office/drawing/2014/main" id="{A7646809-8A86-4023-9063-5C19E00B0851}"/>
                </a:ext>
              </a:extLst>
            </p:cNvPr>
            <p:cNvSpPr/>
            <p:nvPr userDrawn="1"/>
          </p:nvSpPr>
          <p:spPr>
            <a:xfrm rot="15790468">
              <a:off x="10557669" y="3471069"/>
              <a:ext cx="611188" cy="514350"/>
            </a:xfrm>
            <a:prstGeom prst="flowChartExtract">
              <a:avLst/>
            </a:prstGeom>
            <a:solidFill>
              <a:srgbClr val="38BA95">
                <a:alpha val="50196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流程圖: 抽選 19">
              <a:extLst>
                <a:ext uri="{FF2B5EF4-FFF2-40B4-BE49-F238E27FC236}">
                  <a16:creationId xmlns:a16="http://schemas.microsoft.com/office/drawing/2014/main" id="{09F5CCF6-34A5-4E65-AD8B-3856B5A8D9AA}"/>
                </a:ext>
              </a:extLst>
            </p:cNvPr>
            <p:cNvSpPr/>
            <p:nvPr userDrawn="1"/>
          </p:nvSpPr>
          <p:spPr>
            <a:xfrm rot="15597070">
              <a:off x="10546556" y="4294982"/>
              <a:ext cx="611187" cy="514350"/>
            </a:xfrm>
            <a:prstGeom prst="flowChartExtract">
              <a:avLst/>
            </a:prstGeom>
            <a:solidFill>
              <a:srgbClr val="38BA95">
                <a:alpha val="50196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直角三角形 20">
              <a:extLst>
                <a:ext uri="{FF2B5EF4-FFF2-40B4-BE49-F238E27FC236}">
                  <a16:creationId xmlns:a16="http://schemas.microsoft.com/office/drawing/2014/main" id="{9C20B0D5-18B9-429B-96AA-F1665C4954C1}"/>
                </a:ext>
              </a:extLst>
            </p:cNvPr>
            <p:cNvSpPr/>
            <p:nvPr userDrawn="1"/>
          </p:nvSpPr>
          <p:spPr>
            <a:xfrm rot="5400000">
              <a:off x="10548144" y="4977607"/>
              <a:ext cx="427037" cy="463550"/>
            </a:xfrm>
            <a:prstGeom prst="rtTriangle">
              <a:avLst/>
            </a:prstGeom>
            <a:pattFill prst="smGrid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直角三角形 21">
              <a:extLst>
                <a:ext uri="{FF2B5EF4-FFF2-40B4-BE49-F238E27FC236}">
                  <a16:creationId xmlns:a16="http://schemas.microsoft.com/office/drawing/2014/main" id="{2052A52B-9AFB-4862-A2D8-1A6780BAD95C}"/>
                </a:ext>
              </a:extLst>
            </p:cNvPr>
            <p:cNvSpPr/>
            <p:nvPr userDrawn="1"/>
          </p:nvSpPr>
          <p:spPr>
            <a:xfrm rot="5400000" flipH="1">
              <a:off x="10568781" y="5384007"/>
              <a:ext cx="481013" cy="558800"/>
            </a:xfrm>
            <a:prstGeom prst="rtTriangle">
              <a:avLst/>
            </a:prstGeom>
            <a:pattFill prst="smGrid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流程圖: 抽選 22">
              <a:extLst>
                <a:ext uri="{FF2B5EF4-FFF2-40B4-BE49-F238E27FC236}">
                  <a16:creationId xmlns:a16="http://schemas.microsoft.com/office/drawing/2014/main" id="{E5D9C6CF-6028-4553-945E-78C92DAB8B61}"/>
                </a:ext>
              </a:extLst>
            </p:cNvPr>
            <p:cNvSpPr/>
            <p:nvPr userDrawn="1"/>
          </p:nvSpPr>
          <p:spPr>
            <a:xfrm rot="15790468">
              <a:off x="10548144" y="5085557"/>
              <a:ext cx="611187" cy="514350"/>
            </a:xfrm>
            <a:prstGeom prst="flowChartExtract">
              <a:avLst/>
            </a:prstGeom>
            <a:solidFill>
              <a:srgbClr val="38BA95">
                <a:alpha val="50196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流程圖: 抽選 23">
              <a:extLst>
                <a:ext uri="{FF2B5EF4-FFF2-40B4-BE49-F238E27FC236}">
                  <a16:creationId xmlns:a16="http://schemas.microsoft.com/office/drawing/2014/main" id="{67B3EE8A-C6B9-456C-AB46-45E1B71E2F4C}"/>
                </a:ext>
              </a:extLst>
            </p:cNvPr>
            <p:cNvSpPr/>
            <p:nvPr userDrawn="1"/>
          </p:nvSpPr>
          <p:spPr>
            <a:xfrm rot="15597070">
              <a:off x="10691813" y="5235575"/>
              <a:ext cx="484187" cy="512763"/>
            </a:xfrm>
            <a:prstGeom prst="flowChartExtract">
              <a:avLst/>
            </a:prstGeom>
            <a:solidFill>
              <a:srgbClr val="38BA95">
                <a:alpha val="50196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流程圖: 抽選 24">
              <a:extLst>
                <a:ext uri="{FF2B5EF4-FFF2-40B4-BE49-F238E27FC236}">
                  <a16:creationId xmlns:a16="http://schemas.microsoft.com/office/drawing/2014/main" id="{98F29FDC-C605-4812-82C2-EE0C0D27FA8D}"/>
                </a:ext>
              </a:extLst>
            </p:cNvPr>
            <p:cNvSpPr/>
            <p:nvPr userDrawn="1"/>
          </p:nvSpPr>
          <p:spPr>
            <a:xfrm rot="15597070">
              <a:off x="10659269" y="4506119"/>
              <a:ext cx="463550" cy="233362"/>
            </a:xfrm>
            <a:prstGeom prst="flowChartExtract">
              <a:avLst/>
            </a:prstGeom>
            <a:solidFill>
              <a:srgbClr val="38BA95">
                <a:alpha val="50196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流程圖: 抽選 25">
              <a:extLst>
                <a:ext uri="{FF2B5EF4-FFF2-40B4-BE49-F238E27FC236}">
                  <a16:creationId xmlns:a16="http://schemas.microsoft.com/office/drawing/2014/main" id="{BC08B436-C10D-47DC-8E21-3728C9B3A3FA}"/>
                </a:ext>
              </a:extLst>
            </p:cNvPr>
            <p:cNvSpPr/>
            <p:nvPr userDrawn="1"/>
          </p:nvSpPr>
          <p:spPr>
            <a:xfrm rot="15597070">
              <a:off x="10693400" y="3560763"/>
              <a:ext cx="444500" cy="285750"/>
            </a:xfrm>
            <a:prstGeom prst="flowChartExtract">
              <a:avLst/>
            </a:prstGeom>
            <a:solidFill>
              <a:srgbClr val="38BA95">
                <a:alpha val="50196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193968" y="3415146"/>
            <a:ext cx="8187909" cy="244768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54" name="橢圓 53">
            <a:extLst>
              <a:ext uri="{FF2B5EF4-FFF2-40B4-BE49-F238E27FC236}">
                <a16:creationId xmlns:a16="http://schemas.microsoft.com/office/drawing/2014/main" id="{2CBD8B1F-29D2-472C-8037-FE3A455FF7F2}"/>
              </a:ext>
            </a:extLst>
          </p:cNvPr>
          <p:cNvSpPr/>
          <p:nvPr userDrawn="1"/>
        </p:nvSpPr>
        <p:spPr>
          <a:xfrm>
            <a:off x="11702419" y="6353174"/>
            <a:ext cx="360363" cy="3587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1419D5C-E93F-45E1-9159-6AA2EBC18A1F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78D7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323CB543-AE3E-4C0A-92DA-71F2022C13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5555" y="6375721"/>
            <a:ext cx="787395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000" dirty="0">
                <a:solidFill>
                  <a:srgbClr val="F78D7C"/>
                </a:solidFill>
                <a:latin typeface="Baskerville Old Face" panose="02020602080505020303" pitchFamily="18" charset="0"/>
              </a:rPr>
              <a:t>KMU</a:t>
            </a:r>
            <a:endParaRPr kumimoji="0" lang="zh-TW" altLang="en-US" sz="2000" dirty="0">
              <a:solidFill>
                <a:srgbClr val="F78D7C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0" name="內容版面配置區 59">
            <a:extLst>
              <a:ext uri="{FF2B5EF4-FFF2-40B4-BE49-F238E27FC236}">
                <a16:creationId xmlns:a16="http://schemas.microsoft.com/office/drawing/2014/main" id="{FCA1C85D-D685-4085-874F-6A79A6889B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2608" y="2501324"/>
            <a:ext cx="1403350" cy="1409700"/>
          </a:xfrm>
          <a:prstGeom prst="snipRoundRect">
            <a:avLst>
              <a:gd name="adj1" fmla="val 0"/>
              <a:gd name="adj2" fmla="val 15959"/>
            </a:avLst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buFontTx/>
              <a:buNone/>
              <a:defRPr kumimoji="0" lang="zh-TW" altLang="en-US" sz="8800" b="1" smtClean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kumimoji="1" lang="zh-TW" altLang="en-US" smtClean="0">
                <a:solidFill>
                  <a:schemeClr val="lt1"/>
                </a:solidFill>
                <a:ea typeface="+mn-ea"/>
              </a:defRPr>
            </a:lvl2pPr>
            <a:lvl3pPr>
              <a:defRPr kumimoji="1" lang="zh-TW" altLang="en-US" smtClean="0">
                <a:solidFill>
                  <a:schemeClr val="lt1"/>
                </a:solidFill>
                <a:ea typeface="+mn-ea"/>
              </a:defRPr>
            </a:lvl3pPr>
            <a:lvl4pPr>
              <a:defRPr kumimoji="1" lang="zh-TW" altLang="en-US" smtClean="0">
                <a:solidFill>
                  <a:schemeClr val="lt1"/>
                </a:solidFill>
                <a:ea typeface="+mn-ea"/>
              </a:defRPr>
            </a:lvl4pPr>
            <a:lvl5pPr>
              <a:defRPr kumimoji="1" lang="zh-TW" altLang="en-US">
                <a:solidFill>
                  <a:schemeClr val="lt1"/>
                </a:solidFill>
                <a:ea typeface="+mn-ea"/>
              </a:defRPr>
            </a:lvl5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dirty="0"/>
              <a:t>編</a:t>
            </a:r>
          </a:p>
        </p:txBody>
      </p:sp>
    </p:spTree>
    <p:extLst>
      <p:ext uri="{BB962C8B-B14F-4D97-AF65-F5344CB8AC3E}">
        <p14:creationId xmlns:p14="http://schemas.microsoft.com/office/powerpoint/2010/main" val="301152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>
            <a:extLst>
              <a:ext uri="{FF2B5EF4-FFF2-40B4-BE49-F238E27FC236}">
                <a16:creationId xmlns:a16="http://schemas.microsoft.com/office/drawing/2014/main" id="{F83EE22F-454F-4101-A71B-974065FFA0B1}"/>
              </a:ext>
            </a:extLst>
          </p:cNvPr>
          <p:cNvGrpSpPr/>
          <p:nvPr userDrawn="1"/>
        </p:nvGrpSpPr>
        <p:grpSpPr>
          <a:xfrm>
            <a:off x="0" y="1036638"/>
            <a:ext cx="12195175" cy="3752850"/>
            <a:chOff x="0" y="1036638"/>
            <a:chExt cx="12195175" cy="375285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4DAC6BC-8C01-432A-8966-2BFED1432692}"/>
                </a:ext>
              </a:extLst>
            </p:cNvPr>
            <p:cNvSpPr/>
            <p:nvPr userDrawn="1"/>
          </p:nvSpPr>
          <p:spPr>
            <a:xfrm>
              <a:off x="838200" y="1036638"/>
              <a:ext cx="11353800" cy="2879725"/>
            </a:xfrm>
            <a:prstGeom prst="rect">
              <a:avLst/>
            </a:prstGeom>
            <a:pattFill prst="lgGrid">
              <a:fgClr>
                <a:srgbClr val="FFFF99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F9A0D87-5F4A-480C-AF35-E5DE38784254}"/>
                </a:ext>
              </a:extLst>
            </p:cNvPr>
            <p:cNvSpPr/>
            <p:nvPr userDrawn="1"/>
          </p:nvSpPr>
          <p:spPr>
            <a:xfrm>
              <a:off x="9283700" y="1851025"/>
              <a:ext cx="2911475" cy="2938463"/>
            </a:xfrm>
            <a:prstGeom prst="rect">
              <a:avLst/>
            </a:prstGeom>
            <a:pattFill prst="lgGrid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3C24C77-3B8D-44D0-9C83-A602420224CA}"/>
                </a:ext>
              </a:extLst>
            </p:cNvPr>
            <p:cNvSpPr/>
            <p:nvPr userDrawn="1"/>
          </p:nvSpPr>
          <p:spPr>
            <a:xfrm>
              <a:off x="0" y="1851025"/>
              <a:ext cx="2911475" cy="2938463"/>
            </a:xfrm>
            <a:prstGeom prst="rect">
              <a:avLst/>
            </a:prstGeom>
            <a:pattFill prst="lgGrid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pic>
        <p:nvPicPr>
          <p:cNvPr id="5" name="圖片 56">
            <a:extLst>
              <a:ext uri="{FF2B5EF4-FFF2-40B4-BE49-F238E27FC236}">
                <a16:creationId xmlns:a16="http://schemas.microsoft.com/office/drawing/2014/main" id="{CCAAC030-6303-407D-A249-33ACE96A9D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3700" y="3767001"/>
            <a:ext cx="3116263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0182F39F-FED4-42F8-8FEA-162EB1A661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5555" y="6375721"/>
            <a:ext cx="787395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000" dirty="0">
                <a:solidFill>
                  <a:srgbClr val="F78D7C"/>
                </a:solidFill>
                <a:latin typeface="Baskerville Old Face" panose="02020602080505020303" pitchFamily="18" charset="0"/>
              </a:rPr>
              <a:t>KMU</a:t>
            </a:r>
            <a:endParaRPr kumimoji="0" lang="zh-TW" altLang="en-US" sz="2000" dirty="0">
              <a:solidFill>
                <a:srgbClr val="F78D7C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5" name="標題 14">
            <a:extLst>
              <a:ext uri="{FF2B5EF4-FFF2-40B4-BE49-F238E27FC236}">
                <a16:creationId xmlns:a16="http://schemas.microsoft.com/office/drawing/2014/main" id="{F34F8437-3DAF-4323-A85D-5B456F1D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88" y="1528582"/>
            <a:ext cx="6019200" cy="3686400"/>
          </a:xfrm>
          <a:prstGeom prst="snipRoundRect">
            <a:avLst>
              <a:gd name="adj1" fmla="val 0"/>
              <a:gd name="adj2" fmla="val 18598"/>
            </a:avLst>
          </a:prstGeom>
          <a:solidFill>
            <a:srgbClr val="F9A496"/>
          </a:solidFill>
        </p:spPr>
        <p:txBody>
          <a:bodyPr lIns="0" tIns="0" rIns="0" bIns="0"/>
          <a:lstStyle>
            <a:lvl1pPr marL="87313" indent="0" algn="ctr">
              <a:lnSpc>
                <a:spcPct val="10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2CBD8B1F-29D2-472C-8037-FE3A455FF7F2}"/>
              </a:ext>
            </a:extLst>
          </p:cNvPr>
          <p:cNvSpPr/>
          <p:nvPr userDrawn="1"/>
        </p:nvSpPr>
        <p:spPr>
          <a:xfrm>
            <a:off x="11702419" y="6353174"/>
            <a:ext cx="360363" cy="3587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1419D5C-E93F-45E1-9159-6AA2EBC18A1F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78D7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>
            <a:extLst>
              <a:ext uri="{FF2B5EF4-FFF2-40B4-BE49-F238E27FC236}">
                <a16:creationId xmlns:a16="http://schemas.microsoft.com/office/drawing/2014/main" id="{39B82CAB-3819-479F-B292-2B69743DEF4D}"/>
              </a:ext>
            </a:extLst>
          </p:cNvPr>
          <p:cNvSpPr/>
          <p:nvPr userDrawn="1"/>
        </p:nvSpPr>
        <p:spPr>
          <a:xfrm>
            <a:off x="0" y="177021"/>
            <a:ext cx="11353801" cy="868329"/>
          </a:xfrm>
          <a:prstGeom prst="rect">
            <a:avLst/>
          </a:prstGeom>
          <a:pattFill prst="lgGrid">
            <a:fgClr>
              <a:srgbClr val="FFFF99"/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rmAutofit/>
          </a:bodyPr>
          <a:lstStyle/>
          <a:p>
            <a:pPr marL="622300" lvl="0" indent="0">
              <a:lnSpc>
                <a:spcPct val="100000"/>
              </a:lnSpc>
            </a:pPr>
            <a:endParaRPr kumimoji="0" lang="zh-TW" altLang="en-US" sz="4000" b="1" dirty="0">
              <a:solidFill>
                <a:srgbClr val="0033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3387" y="1352145"/>
            <a:ext cx="11003199" cy="500261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defRPr sz="260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534988" indent="-261938">
              <a:lnSpc>
                <a:spcPct val="100000"/>
              </a:lnSpc>
              <a:spcBef>
                <a:spcPts val="1000"/>
              </a:spcBef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808038" indent="-273050">
              <a:lnSpc>
                <a:spcPct val="100000"/>
              </a:lnSpc>
              <a:spcBef>
                <a:spcPts val="1000"/>
              </a:spcBef>
              <a:defRPr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982663" indent="-174625">
              <a:lnSpc>
                <a:spcPct val="100000"/>
              </a:lnSpc>
              <a:spcBef>
                <a:spcPts val="1000"/>
              </a:spcBef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166813" indent="-184150">
              <a:lnSpc>
                <a:spcPct val="100000"/>
              </a:lnSpc>
              <a:spcBef>
                <a:spcPts val="1000"/>
              </a:spcBef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6" name="標題 25">
            <a:extLst>
              <a:ext uri="{FF2B5EF4-FFF2-40B4-BE49-F238E27FC236}">
                <a16:creationId xmlns:a16="http://schemas.microsoft.com/office/drawing/2014/main" id="{050AF565-EBEC-4500-BC35-2503844FD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437"/>
            <a:ext cx="11353800" cy="823819"/>
          </a:xfrm>
          <a:noFill/>
        </p:spPr>
        <p:txBody>
          <a:bodyPr lIns="0" tIns="0" rIns="0" bIns="0"/>
          <a:lstStyle>
            <a:lvl1pPr marL="982663" indent="0">
              <a:lnSpc>
                <a:spcPct val="100000"/>
              </a:lnSpc>
              <a:tabLst/>
              <a:defRPr>
                <a:solidFill>
                  <a:srgbClr val="003300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B053393-436D-485A-B37B-7C932938ADAF}"/>
              </a:ext>
            </a:extLst>
          </p:cNvPr>
          <p:cNvSpPr/>
          <p:nvPr userDrawn="1"/>
        </p:nvSpPr>
        <p:spPr>
          <a:xfrm>
            <a:off x="0" y="6659563"/>
            <a:ext cx="12204700" cy="198437"/>
          </a:xfrm>
          <a:prstGeom prst="rect">
            <a:avLst/>
          </a:prstGeom>
          <a:solidFill>
            <a:srgbClr val="F67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CA7B897-C82F-4189-95B4-A6B3819C89FE}"/>
              </a:ext>
            </a:extLst>
          </p:cNvPr>
          <p:cNvSpPr/>
          <p:nvPr userDrawn="1"/>
        </p:nvSpPr>
        <p:spPr>
          <a:xfrm>
            <a:off x="-7938" y="6477000"/>
            <a:ext cx="12204701" cy="182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141F999-C5FA-4FB0-B89B-50931B44F972}"/>
              </a:ext>
            </a:extLst>
          </p:cNvPr>
          <p:cNvSpPr/>
          <p:nvPr userDrawn="1"/>
        </p:nvSpPr>
        <p:spPr>
          <a:xfrm>
            <a:off x="11830050" y="6410325"/>
            <a:ext cx="361950" cy="268288"/>
          </a:xfrm>
          <a:prstGeom prst="rect">
            <a:avLst/>
          </a:prstGeom>
          <a:pattFill prst="narVert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C426D3D-51D4-474D-9650-F8356C5CA2AB}"/>
              </a:ext>
            </a:extLst>
          </p:cNvPr>
          <p:cNvSpPr/>
          <p:nvPr userDrawn="1"/>
        </p:nvSpPr>
        <p:spPr>
          <a:xfrm>
            <a:off x="7850224" y="6410325"/>
            <a:ext cx="3707792" cy="261937"/>
          </a:xfrm>
          <a:prstGeom prst="rect">
            <a:avLst/>
          </a:prstGeom>
          <a:pattFill prst="pct90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日期版面配置區 7">
            <a:extLst>
              <a:ext uri="{FF2B5EF4-FFF2-40B4-BE49-F238E27FC236}">
                <a16:creationId xmlns:a16="http://schemas.microsoft.com/office/drawing/2014/main" id="{65B48098-9C45-4266-B482-7ABC774BE1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51920" y="6654277"/>
            <a:ext cx="1103441" cy="213247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fld id="{93435A01-36FE-4B45-80DC-96294BE61BA6}" type="datetime1">
              <a:rPr lang="zh-TW" altLang="en-US" smtClean="0"/>
              <a:t>2023/1/6</a:t>
            </a:fld>
            <a:endParaRPr lang="zh-TW" altLang="en-US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DBC8687E-21A6-42A7-8615-F4751AF27F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5555" y="6375721"/>
            <a:ext cx="787395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000" dirty="0">
                <a:solidFill>
                  <a:srgbClr val="F78D7C"/>
                </a:solidFill>
                <a:latin typeface="Baskerville Old Face" panose="02020602080505020303" pitchFamily="18" charset="0"/>
              </a:rPr>
              <a:t>KMU</a:t>
            </a:r>
            <a:endParaRPr kumimoji="0" lang="zh-TW" altLang="en-US" sz="2000" dirty="0">
              <a:solidFill>
                <a:srgbClr val="F78D7C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4" name="圖片 23" title="以新潮的圖像呈現老式電話線 ">
            <a:extLst>
              <a:ext uri="{FF2B5EF4-FFF2-40B4-BE49-F238E27FC236}">
                <a16:creationId xmlns:a16="http://schemas.microsoft.com/office/drawing/2014/main" id="{9DDC4E86-3D8E-499E-A187-6F89B2A5812E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864" y="212728"/>
            <a:ext cx="3309161" cy="716354"/>
          </a:xfrm>
          <a:prstGeom prst="rect">
            <a:avLst/>
          </a:prstGeom>
        </p:spPr>
      </p:pic>
      <p:grpSp>
        <p:nvGrpSpPr>
          <p:cNvPr id="33" name="群組 32">
            <a:extLst>
              <a:ext uri="{FF2B5EF4-FFF2-40B4-BE49-F238E27FC236}">
                <a16:creationId xmlns:a16="http://schemas.microsoft.com/office/drawing/2014/main" id="{5D8C2D5D-76EC-4BE4-8561-52DBC84A75A9}"/>
              </a:ext>
            </a:extLst>
          </p:cNvPr>
          <p:cNvGrpSpPr/>
          <p:nvPr userDrawn="1"/>
        </p:nvGrpSpPr>
        <p:grpSpPr>
          <a:xfrm>
            <a:off x="-50800" y="-6350"/>
            <a:ext cx="1957388" cy="1460500"/>
            <a:chOff x="-50800" y="-6350"/>
            <a:chExt cx="1957388" cy="1460500"/>
          </a:xfrm>
        </p:grpSpPr>
        <p:sp>
          <p:nvSpPr>
            <p:cNvPr id="18" name="流程圖: 抽選 17">
              <a:extLst>
                <a:ext uri="{FF2B5EF4-FFF2-40B4-BE49-F238E27FC236}">
                  <a16:creationId xmlns:a16="http://schemas.microsoft.com/office/drawing/2014/main" id="{6C85ACF3-0EC8-407F-A95C-153C05FB9392}"/>
                </a:ext>
              </a:extLst>
            </p:cNvPr>
            <p:cNvSpPr/>
            <p:nvPr userDrawn="1"/>
          </p:nvSpPr>
          <p:spPr>
            <a:xfrm rot="1653794">
              <a:off x="-50800" y="184150"/>
              <a:ext cx="1427163" cy="1065213"/>
            </a:xfrm>
            <a:prstGeom prst="flowChartExtract">
              <a:avLst/>
            </a:prstGeom>
            <a:noFill/>
            <a:ln>
              <a:solidFill>
                <a:srgbClr val="429780">
                  <a:alpha val="40000"/>
                </a:srgb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9" name="流程圖: 抽選 18">
              <a:extLst>
                <a:ext uri="{FF2B5EF4-FFF2-40B4-BE49-F238E27FC236}">
                  <a16:creationId xmlns:a16="http://schemas.microsoft.com/office/drawing/2014/main" id="{39F2D1E5-B30C-45B3-85BF-92E804D6A788}"/>
                </a:ext>
              </a:extLst>
            </p:cNvPr>
            <p:cNvSpPr/>
            <p:nvPr userDrawn="1"/>
          </p:nvSpPr>
          <p:spPr>
            <a:xfrm rot="11200562">
              <a:off x="57150" y="-6350"/>
              <a:ext cx="1427163" cy="1063625"/>
            </a:xfrm>
            <a:prstGeom prst="flowChartExtract">
              <a:avLst/>
            </a:prstGeom>
            <a:noFill/>
            <a:ln>
              <a:solidFill>
                <a:srgbClr val="429780">
                  <a:alpha val="40000"/>
                </a:srgb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20" name="流程圖: 抽選 19">
              <a:extLst>
                <a:ext uri="{FF2B5EF4-FFF2-40B4-BE49-F238E27FC236}">
                  <a16:creationId xmlns:a16="http://schemas.microsoft.com/office/drawing/2014/main" id="{E7EEBDD5-9D56-4DDC-BA13-CBD996963313}"/>
                </a:ext>
              </a:extLst>
            </p:cNvPr>
            <p:cNvSpPr/>
            <p:nvPr userDrawn="1"/>
          </p:nvSpPr>
          <p:spPr>
            <a:xfrm rot="6092532">
              <a:off x="301626" y="-150813"/>
              <a:ext cx="1427162" cy="1782763"/>
            </a:xfrm>
            <a:prstGeom prst="flowChartExtract">
              <a:avLst/>
            </a:prstGeom>
            <a:noFill/>
            <a:ln>
              <a:solidFill>
                <a:srgbClr val="429780">
                  <a:alpha val="40000"/>
                </a:srgb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sp>
        <p:nvSpPr>
          <p:cNvPr id="21" name="橢圓 20">
            <a:extLst>
              <a:ext uri="{FF2B5EF4-FFF2-40B4-BE49-F238E27FC236}">
                <a16:creationId xmlns:a16="http://schemas.microsoft.com/office/drawing/2014/main" id="{2CBD8B1F-29D2-472C-8037-FE3A455FF7F2}"/>
              </a:ext>
            </a:extLst>
          </p:cNvPr>
          <p:cNvSpPr/>
          <p:nvPr userDrawn="1"/>
        </p:nvSpPr>
        <p:spPr>
          <a:xfrm>
            <a:off x="11702419" y="6353174"/>
            <a:ext cx="360363" cy="3587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1419D5C-E93F-45E1-9159-6AA2EBC18A1F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78D7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9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標題版面配置區 26">
            <a:extLst>
              <a:ext uri="{FF2B5EF4-FFF2-40B4-BE49-F238E27FC236}">
                <a16:creationId xmlns:a16="http://schemas.microsoft.com/office/drawing/2014/main" id="{57A7B6EF-CAEF-451D-8B3E-B8D916FD7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437"/>
            <a:ext cx="11353800" cy="8238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73F7230-10AC-46B6-A57D-64AD659334C3}"/>
              </a:ext>
            </a:extLst>
          </p:cNvPr>
          <p:cNvSpPr/>
          <p:nvPr userDrawn="1"/>
        </p:nvSpPr>
        <p:spPr>
          <a:xfrm>
            <a:off x="0" y="6659563"/>
            <a:ext cx="12204700" cy="198437"/>
          </a:xfrm>
          <a:prstGeom prst="rect">
            <a:avLst/>
          </a:prstGeom>
          <a:solidFill>
            <a:srgbClr val="F67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94A67BD-DEAF-44B8-BA25-3E43ED7AD093}"/>
              </a:ext>
            </a:extLst>
          </p:cNvPr>
          <p:cNvSpPr/>
          <p:nvPr userDrawn="1"/>
        </p:nvSpPr>
        <p:spPr>
          <a:xfrm>
            <a:off x="-7938" y="6477000"/>
            <a:ext cx="12204701" cy="182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4812788-633F-4F1B-89D7-5D1353AE5457}"/>
              </a:ext>
            </a:extLst>
          </p:cNvPr>
          <p:cNvSpPr/>
          <p:nvPr userDrawn="1"/>
        </p:nvSpPr>
        <p:spPr>
          <a:xfrm>
            <a:off x="11830050" y="6410325"/>
            <a:ext cx="361950" cy="268288"/>
          </a:xfrm>
          <a:prstGeom prst="rect">
            <a:avLst/>
          </a:prstGeom>
          <a:pattFill prst="narVert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25" name="日期版面配置區 3">
            <a:extLst>
              <a:ext uri="{FF2B5EF4-FFF2-40B4-BE49-F238E27FC236}">
                <a16:creationId xmlns:a16="http://schemas.microsoft.com/office/drawing/2014/main" id="{37B6EA96-04BE-4F18-BE05-0588FCF19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65366"/>
            <a:ext cx="1103441" cy="21324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400">
                <a:latin typeface="+mn-lt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4C725999-BB8A-4166-B270-98CAB2215FBC}" type="datetime1">
              <a:rPr lang="zh-TW" altLang="en-US" smtClean="0"/>
              <a:t>2023/1/6</a:t>
            </a:fld>
            <a:endParaRPr lang="zh-TW" altLang="en-US" dirty="0"/>
          </a:p>
        </p:txBody>
      </p:sp>
      <p:sp>
        <p:nvSpPr>
          <p:cNvPr id="28" name="文字版面配置區 27">
            <a:extLst>
              <a:ext uri="{FF2B5EF4-FFF2-40B4-BE49-F238E27FC236}">
                <a16:creationId xmlns:a16="http://schemas.microsoft.com/office/drawing/2014/main" id="{536E7CB1-D245-48C2-9330-C49E0442A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8289" y="1241890"/>
            <a:ext cx="11467210" cy="4935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19036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60" r:id="rId7"/>
    <p:sldLayoutId id="2147483661" r:id="rId8"/>
    <p:sldLayoutId id="2147483662" r:id="rId9"/>
    <p:sldLayoutId id="2147483670" r:id="rId10"/>
  </p:sldLayoutIdLst>
  <p:hf hdr="0" ftr="0" dt="0"/>
  <p:txStyles>
    <p:titleStyle>
      <a:lvl1pPr marL="622300" indent="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0" lang="zh-TW" altLang="en-US" sz="4000" b="1" kern="1200" dirty="0" smtClean="0">
          <a:solidFill>
            <a:srgbClr val="0033CC"/>
          </a:solidFill>
          <a:latin typeface="+mn-lt"/>
          <a:ea typeface="微軟正黑體" panose="020B0604030504040204" pitchFamily="34" charset="-120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360363" indent="-3603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85000"/>
        <a:buFont typeface="Wingdings" panose="05000000000000000000" pitchFamily="2" charset="2"/>
        <a:buChar char="u"/>
        <a:defRPr sz="28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685800" indent="-325438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8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982663" indent="-31591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254125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1527175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/>
          </p:cNvPr>
          <p:cNvSpPr/>
          <p:nvPr/>
        </p:nvSpPr>
        <p:spPr>
          <a:xfrm>
            <a:off x="1524000" y="-23813"/>
            <a:ext cx="9144000" cy="1776413"/>
          </a:xfrm>
          <a:prstGeom prst="rect">
            <a:avLst/>
          </a:prstGeom>
          <a:solidFill>
            <a:srgbClr val="FABEB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矩形 7">
            <a:extLst/>
          </p:cNvPr>
          <p:cNvSpPr/>
          <p:nvPr/>
        </p:nvSpPr>
        <p:spPr>
          <a:xfrm>
            <a:off x="2717007" y="6399213"/>
            <a:ext cx="5664994" cy="46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9" name="直線接點 8">
            <a:extLst/>
          </p:cNvPr>
          <p:cNvCxnSpPr/>
          <p:nvPr/>
        </p:nvCxnSpPr>
        <p:spPr>
          <a:xfrm flipV="1">
            <a:off x="2705101" y="6494463"/>
            <a:ext cx="7560469" cy="0"/>
          </a:xfrm>
          <a:prstGeom prst="line">
            <a:avLst/>
          </a:prstGeom>
          <a:ln w="38100">
            <a:solidFill>
              <a:srgbClr val="F67E6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/>
          </p:cNvPr>
          <p:cNvSpPr/>
          <p:nvPr/>
        </p:nvSpPr>
        <p:spPr>
          <a:xfrm>
            <a:off x="1524002" y="-34925"/>
            <a:ext cx="1393031" cy="6902450"/>
          </a:xfrm>
          <a:prstGeom prst="rect">
            <a:avLst/>
          </a:prstGeom>
          <a:solidFill>
            <a:srgbClr val="F67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>
            <a:extLst/>
          </p:cNvPr>
          <p:cNvSpPr/>
          <p:nvPr/>
        </p:nvSpPr>
        <p:spPr>
          <a:xfrm>
            <a:off x="1518046" y="6477002"/>
            <a:ext cx="1396604" cy="182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" name="矩形 30">
            <a:extLst/>
          </p:cNvPr>
          <p:cNvSpPr/>
          <p:nvPr/>
        </p:nvSpPr>
        <p:spPr>
          <a:xfrm>
            <a:off x="2938464" y="998538"/>
            <a:ext cx="7736681" cy="144462"/>
          </a:xfrm>
          <a:prstGeom prst="rect">
            <a:avLst/>
          </a:prstGeom>
          <a:solidFill>
            <a:srgbClr val="FABBB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2" name="矩形 31">
            <a:extLst/>
          </p:cNvPr>
          <p:cNvSpPr/>
          <p:nvPr/>
        </p:nvSpPr>
        <p:spPr>
          <a:xfrm>
            <a:off x="2344342" y="2389588"/>
            <a:ext cx="8101013" cy="1808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200"/>
              </a:spcAft>
              <a:defRPr/>
            </a:pPr>
            <a:r>
              <a:rPr lang="zh-TW" altLang="en-US" sz="4000" b="1" dirty="0">
                <a:solidFill>
                  <a:srgbClr val="F4624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畢業預審系統 </a:t>
            </a:r>
            <a:endParaRPr lang="en-US" altLang="zh-TW" sz="4000" b="1" dirty="0">
              <a:solidFill>
                <a:srgbClr val="F4624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Aft>
                <a:spcPts val="1200"/>
              </a:spcAft>
              <a:defRPr/>
            </a:pPr>
            <a:r>
              <a:rPr lang="zh-TW" altLang="en-US" sz="4000" b="1" dirty="0">
                <a:solidFill>
                  <a:srgbClr val="F4624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操作說明會</a:t>
            </a:r>
            <a:endParaRPr lang="en-US" altLang="zh-TW" sz="4000" b="1" dirty="0">
              <a:solidFill>
                <a:srgbClr val="F4624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33" name="副標題 1"/>
          <p:cNvSpPr txBox="1">
            <a:spLocks/>
          </p:cNvSpPr>
          <p:nvPr/>
        </p:nvSpPr>
        <p:spPr bwMode="auto">
          <a:xfrm>
            <a:off x="3449241" y="5156202"/>
            <a:ext cx="6160294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Andalus" pitchFamily="18" charset="-78"/>
              </a:rPr>
              <a:t>報告單位：教務處註冊課務組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  <a:cs typeface="Andalus" pitchFamily="18" charset="-78"/>
            </a:endParaRPr>
          </a:p>
          <a:p>
            <a:pPr algn="ctr" eaLnBrk="1" hangingPunct="1">
              <a:buFont typeface="Arial" charset="0"/>
              <a:buNone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Andalus" pitchFamily="18" charset="-78"/>
              </a:rPr>
              <a:t>中華民國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  <a:cs typeface="Andalus" pitchFamily="18" charset="-78"/>
              </a:rPr>
              <a:t>112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Andalus" pitchFamily="18" charset="-78"/>
              </a:rPr>
              <a:t>年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  <a:cs typeface="Andalus" pitchFamily="18" charset="-78"/>
              </a:rPr>
              <a:t>2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Andalus" pitchFamily="18" charset="-78"/>
              </a:rPr>
              <a:t>月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  <a:cs typeface="Andalus" pitchFamily="18" charset="-78"/>
              </a:rPr>
              <a:t>8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Andalus" pitchFamily="18" charset="-78"/>
              </a:rPr>
              <a:t>日</a:t>
            </a:r>
          </a:p>
        </p:txBody>
      </p:sp>
      <p:pic>
        <p:nvPicPr>
          <p:cNvPr id="5134" name="錢幣" descr="一大疊錢幣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708" y="4857752"/>
            <a:ext cx="1746647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505230" y="6385720"/>
            <a:ext cx="2133600" cy="365125"/>
          </a:xfrm>
        </p:spPr>
        <p:txBody>
          <a:bodyPr/>
          <a:lstStyle/>
          <a:p>
            <a:fld id="{7222645D-A22B-4C6B-BE38-E60D9C04FE68}" type="slidenum">
              <a:rPr lang="zh-TW" altLang="en-US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2233208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58D614E-F61B-4D9E-9114-310D8C2B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四、畢業預審系統操作步驟（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5/8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AF78F83F-E44E-499D-B7E9-A1E5E86A45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449302"/>
              </p:ext>
            </p:extLst>
          </p:nvPr>
        </p:nvGraphicFramePr>
        <p:xfrm>
          <a:off x="1577698" y="1104073"/>
          <a:ext cx="6472997" cy="381000"/>
        </p:xfrm>
        <a:graphic>
          <a:graphicData uri="http://schemas.openxmlformats.org/drawingml/2006/table">
            <a:tbl>
              <a:tblPr/>
              <a:tblGrid>
                <a:gridCol w="6472997">
                  <a:extLst>
                    <a:ext uri="{9D8B030D-6E8A-4147-A177-3AD203B41FA5}">
                      <a16:colId xmlns:a16="http://schemas.microsoft.com/office/drawing/2014/main" val="9432832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TW" altLang="en-US" sz="250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將系所預畢檢核表匯入學生預畢檢核</a:t>
                      </a:r>
                      <a:endParaRPr lang="zh-TW" altLang="en-US" sz="25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731052"/>
                  </a:ext>
                </a:extLst>
              </a:tr>
            </a:tbl>
          </a:graphicData>
        </a:graphic>
      </p:graphicFrame>
      <p:sp>
        <p:nvSpPr>
          <p:cNvPr id="10" name="文字方塊 9">
            <a:extLst>
              <a:ext uri="{FF2B5EF4-FFF2-40B4-BE49-F238E27FC236}">
                <a16:creationId xmlns:a16="http://schemas.microsoft.com/office/drawing/2014/main" id="{1822A97E-6C86-4950-9031-4F2B7E215137}"/>
              </a:ext>
            </a:extLst>
          </p:cNvPr>
          <p:cNvSpPr txBox="1"/>
          <p:nvPr/>
        </p:nvSpPr>
        <p:spPr>
          <a:xfrm>
            <a:off x="1431236" y="1520688"/>
            <a:ext cx="1020215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預畢檢核表</a:t>
            </a:r>
            <a:r>
              <a:rPr lang="en-US" altLang="zh-TW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系所</a:t>
            </a:r>
            <a:r>
              <a:rPr lang="en-US" altLang="zh-TW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內的資料都維護正確後，</a:t>
            </a:r>
            <a:endParaRPr lang="en-US" altLang="zh-TW" sz="2000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8288" indent="-268288">
              <a:buFont typeface="+mj-lt"/>
              <a:buAutoNum type="arabicPeriod"/>
            </a:pPr>
            <a:r>
              <a:rPr lang="zh-TW" altLang="en-US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「檢核學生」欄位，點選</a:t>
            </a:r>
            <a:r>
              <a:rPr lang="en-US" altLang="zh-TW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en-US" altLang="zh-TW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，「學號」空值，表示全班學生；若要檢核單一學生，</a:t>
            </a:r>
            <a:endParaRPr lang="en-US" altLang="zh-TW" sz="2000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可輸入學號查詢。</a:t>
            </a:r>
            <a:endParaRPr lang="en-US" altLang="zh-TW" sz="2000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8288" indent="-268288">
              <a:buFont typeface="+mj-lt"/>
              <a:buAutoNum type="arabicPeriod" startAt="2"/>
            </a:pPr>
            <a:r>
              <a:rPr lang="zh-TW" altLang="en-US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按下「確認」，系統將開始檢核應屆畢業生的修課資料。</a:t>
            </a:r>
            <a:endParaRPr lang="en-US" altLang="zh-TW" sz="2000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8288" indent="-268288">
              <a:buFont typeface="+mj-lt"/>
              <a:buAutoNum type="arabicPeriod" startAt="2"/>
            </a:pPr>
            <a:r>
              <a:rPr lang="zh-TW" altLang="en-US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按下「預畢檢核表</a:t>
            </a:r>
            <a:r>
              <a:rPr lang="en-US" altLang="zh-TW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en-US" altLang="zh-TW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」，將可查核每個學生的修課狀況及畢業學分數取得情形</a:t>
            </a: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21334DEF-7B39-49EE-AABB-9F3FE06F20B6}"/>
              </a:ext>
            </a:extLst>
          </p:cNvPr>
          <p:cNvGrpSpPr/>
          <p:nvPr/>
        </p:nvGrpSpPr>
        <p:grpSpPr>
          <a:xfrm>
            <a:off x="303002" y="3410723"/>
            <a:ext cx="11778011" cy="1469390"/>
            <a:chOff x="283124" y="1631619"/>
            <a:chExt cx="11778011" cy="1469390"/>
          </a:xfrm>
        </p:grpSpPr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E2AA37D9-4C22-4F38-8C1E-9BB5E6F4267B}"/>
                </a:ext>
              </a:extLst>
            </p:cNvPr>
            <p:cNvGrpSpPr/>
            <p:nvPr/>
          </p:nvGrpSpPr>
          <p:grpSpPr>
            <a:xfrm>
              <a:off x="283124" y="1674847"/>
              <a:ext cx="11778011" cy="1426162"/>
              <a:chOff x="283124" y="1674847"/>
              <a:chExt cx="11778011" cy="1426162"/>
            </a:xfrm>
          </p:grpSpPr>
          <p:pic>
            <p:nvPicPr>
              <p:cNvPr id="2" name="圖片 1">
                <a:extLst>
                  <a:ext uri="{FF2B5EF4-FFF2-40B4-BE49-F238E27FC236}">
                    <a16:creationId xmlns:a16="http://schemas.microsoft.com/office/drawing/2014/main" id="{A2B9DA0A-F224-4135-82D6-34D6E6E008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3124" y="1674847"/>
                <a:ext cx="11778011" cy="1426162"/>
              </a:xfrm>
              <a:prstGeom prst="rect">
                <a:avLst/>
              </a:prstGeom>
            </p:spPr>
          </p:pic>
          <p:sp>
            <p:nvSpPr>
              <p:cNvPr id="5" name="橢圓 4">
                <a:extLst>
                  <a:ext uri="{FF2B5EF4-FFF2-40B4-BE49-F238E27FC236}">
                    <a16:creationId xmlns:a16="http://schemas.microsoft.com/office/drawing/2014/main" id="{7FC74053-B3D7-4697-8675-50759FCEFCF3}"/>
                  </a:ext>
                </a:extLst>
              </p:cNvPr>
              <p:cNvSpPr/>
              <p:nvPr/>
            </p:nvSpPr>
            <p:spPr>
              <a:xfrm>
                <a:off x="8582271" y="2002679"/>
                <a:ext cx="308114" cy="2981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1</a:t>
                </a:r>
                <a:endParaRPr lang="zh-TW" altLang="en-US" dirty="0"/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4824E987-2CBC-4A6A-BDF8-EAAE813624AF}"/>
                  </a:ext>
                </a:extLst>
              </p:cNvPr>
              <p:cNvSpPr/>
              <p:nvPr/>
            </p:nvSpPr>
            <p:spPr>
              <a:xfrm>
                <a:off x="8083864" y="2348835"/>
                <a:ext cx="3117536" cy="64284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0F90AC35-D5F6-4E54-83D6-83B130C06A24}"/>
                  </a:ext>
                </a:extLst>
              </p:cNvPr>
              <p:cNvSpPr/>
              <p:nvPr/>
            </p:nvSpPr>
            <p:spPr>
              <a:xfrm>
                <a:off x="11241157" y="2322330"/>
                <a:ext cx="718930" cy="62959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8" name="橢圓 7">
                <a:extLst>
                  <a:ext uri="{FF2B5EF4-FFF2-40B4-BE49-F238E27FC236}">
                    <a16:creationId xmlns:a16="http://schemas.microsoft.com/office/drawing/2014/main" id="{7276CBDD-6E9E-429E-9994-74B771B997BA}"/>
                  </a:ext>
                </a:extLst>
              </p:cNvPr>
              <p:cNvSpPr/>
              <p:nvPr/>
            </p:nvSpPr>
            <p:spPr>
              <a:xfrm>
                <a:off x="11388419" y="1956296"/>
                <a:ext cx="308114" cy="2981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2</a:t>
                </a:r>
              </a:p>
            </p:txBody>
          </p:sp>
        </p:grpSp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7781C58C-1B86-4A32-A8D1-7682054CE99A}"/>
                </a:ext>
              </a:extLst>
            </p:cNvPr>
            <p:cNvGrpSpPr/>
            <p:nvPr/>
          </p:nvGrpSpPr>
          <p:grpSpPr>
            <a:xfrm>
              <a:off x="3611217" y="1631619"/>
              <a:ext cx="2163418" cy="654381"/>
              <a:chOff x="3611217" y="1631619"/>
              <a:chExt cx="2163418" cy="654381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46243D1-2FD1-4A6C-8887-3472C08D3745}"/>
                  </a:ext>
                </a:extLst>
              </p:cNvPr>
              <p:cNvSpPr/>
              <p:nvPr/>
            </p:nvSpPr>
            <p:spPr>
              <a:xfrm>
                <a:off x="3611217" y="1659722"/>
                <a:ext cx="1775792" cy="62627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2" name="橢圓 11">
                <a:extLst>
                  <a:ext uri="{FF2B5EF4-FFF2-40B4-BE49-F238E27FC236}">
                    <a16:creationId xmlns:a16="http://schemas.microsoft.com/office/drawing/2014/main" id="{2AC12ECF-D185-4C6E-A63E-7132ECEF12D7}"/>
                  </a:ext>
                </a:extLst>
              </p:cNvPr>
              <p:cNvSpPr/>
              <p:nvPr/>
            </p:nvSpPr>
            <p:spPr>
              <a:xfrm>
                <a:off x="5448132" y="1631619"/>
                <a:ext cx="326503" cy="32639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7463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58D614E-F61B-4D9E-9114-310D8C2B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四、畢業預審系統操作步驟（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6/8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6A9458FE-E4B5-4713-BAEC-53673B8E92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7216751"/>
              </p:ext>
            </p:extLst>
          </p:nvPr>
        </p:nvGraphicFramePr>
        <p:xfrm>
          <a:off x="1093304" y="1064316"/>
          <a:ext cx="10783957" cy="335280"/>
        </p:xfrm>
        <a:graphic>
          <a:graphicData uri="http://schemas.openxmlformats.org/drawingml/2006/table">
            <a:tbl>
              <a:tblPr/>
              <a:tblGrid>
                <a:gridCol w="10783957">
                  <a:extLst>
                    <a:ext uri="{9D8B030D-6E8A-4147-A177-3AD203B41FA5}">
                      <a16:colId xmlns:a16="http://schemas.microsoft.com/office/drawing/2014/main" val="9432832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zh-TW" sz="220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T.2.4.08.</a:t>
                      </a:r>
                      <a:r>
                        <a:rPr lang="zh-TW" altLang="en-US" sz="220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學生預畢檢核表，檢核學生修課情形及畢業學分數取得狀況</a:t>
                      </a:r>
                      <a:endParaRPr lang="zh-TW" altLang="en-US" sz="22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731052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8D9730E0-94E0-4D35-829D-8D2CF984ACCB}"/>
              </a:ext>
            </a:extLst>
          </p:cNvPr>
          <p:cNvSpPr txBox="1"/>
          <p:nvPr/>
        </p:nvSpPr>
        <p:spPr>
          <a:xfrm>
            <a:off x="1232452" y="1610139"/>
            <a:ext cx="4801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8275" indent="-168275">
              <a:buFont typeface="+mj-lt"/>
              <a:buAutoNum type="arabicPeriod"/>
            </a:pPr>
            <a:r>
              <a:rPr lang="zh-TW" altLang="en-US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按學號旁邊的放大鏡，選取已審核的學生。</a:t>
            </a:r>
            <a:endParaRPr lang="en-US" altLang="zh-TW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68275" indent="-168275">
              <a:buFont typeface="+mj-lt"/>
              <a:buAutoNum type="arabicPeriod"/>
            </a:pPr>
            <a:r>
              <a:rPr lang="zh-TW" altLang="en-US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按「查詢」，即會出現該生修課狀況。</a:t>
            </a:r>
            <a:endParaRPr lang="en-US" altLang="zh-TW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68275" indent="-168275">
              <a:buFont typeface="+mj-lt"/>
              <a:buAutoNum type="arabicPeriod"/>
            </a:pPr>
            <a:r>
              <a:rPr lang="zh-TW" altLang="en-US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可先確認學生「畢業學分數」取得情形。</a:t>
            </a: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41BB37FD-ECC1-4996-9401-1B5EB849D504}"/>
              </a:ext>
            </a:extLst>
          </p:cNvPr>
          <p:cNvGrpSpPr/>
          <p:nvPr/>
        </p:nvGrpSpPr>
        <p:grpSpPr>
          <a:xfrm>
            <a:off x="478567" y="2954030"/>
            <a:ext cx="9949618" cy="3317561"/>
            <a:chOff x="478567" y="2954030"/>
            <a:chExt cx="9949618" cy="3317561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A691B80-3A40-4562-9F33-1E944C82F77D}"/>
                </a:ext>
              </a:extLst>
            </p:cNvPr>
            <p:cNvSpPr/>
            <p:nvPr/>
          </p:nvSpPr>
          <p:spPr>
            <a:xfrm>
              <a:off x="2415209" y="4681331"/>
              <a:ext cx="487018" cy="178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9E95C2BB-8AE2-4436-AA6F-C5DFAD027F75}"/>
                </a:ext>
              </a:extLst>
            </p:cNvPr>
            <p:cNvGrpSpPr/>
            <p:nvPr/>
          </p:nvGrpSpPr>
          <p:grpSpPr>
            <a:xfrm>
              <a:off x="987139" y="2954030"/>
              <a:ext cx="9441046" cy="3317561"/>
              <a:chOff x="907626" y="2954030"/>
              <a:chExt cx="9441046" cy="3317561"/>
            </a:xfrm>
          </p:grpSpPr>
          <p:pic>
            <p:nvPicPr>
              <p:cNvPr id="8" name="圖片 7">
                <a:extLst>
                  <a:ext uri="{FF2B5EF4-FFF2-40B4-BE49-F238E27FC236}">
                    <a16:creationId xmlns:a16="http://schemas.microsoft.com/office/drawing/2014/main" id="{94052891-2BE3-45CF-8372-8E87C2AED5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07626" y="2954030"/>
                <a:ext cx="9441046" cy="3317561"/>
              </a:xfrm>
              <a:prstGeom prst="rect">
                <a:avLst/>
              </a:prstGeom>
            </p:spPr>
          </p:pic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1AD1CB7-1C73-41BC-A14A-E76EFFC894B5}"/>
                  </a:ext>
                </a:extLst>
              </p:cNvPr>
              <p:cNvSpPr/>
              <p:nvPr/>
            </p:nvSpPr>
            <p:spPr>
              <a:xfrm>
                <a:off x="1749287" y="4860235"/>
                <a:ext cx="1003852" cy="1192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id="{A64F31B6-44C1-47B0-964E-17E13550108E}"/>
                </a:ext>
              </a:extLst>
            </p:cNvPr>
            <p:cNvGrpSpPr/>
            <p:nvPr/>
          </p:nvGrpSpPr>
          <p:grpSpPr>
            <a:xfrm>
              <a:off x="6619461" y="3447166"/>
              <a:ext cx="586409" cy="816720"/>
              <a:chOff x="6619461" y="3447166"/>
              <a:chExt cx="586409" cy="816720"/>
            </a:xfrm>
          </p:grpSpPr>
          <p:sp>
            <p:nvSpPr>
              <p:cNvPr id="12" name="橢圓 11">
                <a:extLst>
                  <a:ext uri="{FF2B5EF4-FFF2-40B4-BE49-F238E27FC236}">
                    <a16:creationId xmlns:a16="http://schemas.microsoft.com/office/drawing/2014/main" id="{3F7E2D59-460F-4484-BAED-8CFCBA94C96E}"/>
                  </a:ext>
                </a:extLst>
              </p:cNvPr>
              <p:cNvSpPr/>
              <p:nvPr/>
            </p:nvSpPr>
            <p:spPr>
              <a:xfrm>
                <a:off x="6736906" y="3447166"/>
                <a:ext cx="308114" cy="2981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2</a:t>
                </a: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EC15F8A4-344F-4485-8A70-E6B1D783BF59}"/>
                  </a:ext>
                </a:extLst>
              </p:cNvPr>
              <p:cNvSpPr/>
              <p:nvPr/>
            </p:nvSpPr>
            <p:spPr>
              <a:xfrm>
                <a:off x="6619461" y="3826451"/>
                <a:ext cx="586409" cy="43743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9EF94747-8A56-4C2B-84D6-CDC9D94BDE3A}"/>
                </a:ext>
              </a:extLst>
            </p:cNvPr>
            <p:cNvGrpSpPr/>
            <p:nvPr/>
          </p:nvGrpSpPr>
          <p:grpSpPr>
            <a:xfrm>
              <a:off x="2539280" y="3662514"/>
              <a:ext cx="1426431" cy="631191"/>
              <a:chOff x="2539280" y="3662514"/>
              <a:chExt cx="1426431" cy="631191"/>
            </a:xfrm>
          </p:grpSpPr>
          <p:sp>
            <p:nvSpPr>
              <p:cNvPr id="11" name="橢圓 10">
                <a:extLst>
                  <a:ext uri="{FF2B5EF4-FFF2-40B4-BE49-F238E27FC236}">
                    <a16:creationId xmlns:a16="http://schemas.microsoft.com/office/drawing/2014/main" id="{8D4F3432-AD90-413E-BD2B-07787986948A}"/>
                  </a:ext>
                </a:extLst>
              </p:cNvPr>
              <p:cNvSpPr/>
              <p:nvPr/>
            </p:nvSpPr>
            <p:spPr>
              <a:xfrm>
                <a:off x="2539280" y="3662514"/>
                <a:ext cx="308114" cy="2981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1</a:t>
                </a:r>
                <a:endParaRPr lang="zh-TW" altLang="en-US" dirty="0"/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5FFF5456-BC3D-480F-A802-5491414C98C2}"/>
                  </a:ext>
                </a:extLst>
              </p:cNvPr>
              <p:cNvSpPr/>
              <p:nvPr/>
            </p:nvSpPr>
            <p:spPr>
              <a:xfrm>
                <a:off x="2872408" y="3819827"/>
                <a:ext cx="1093303" cy="47387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F8F81816-173B-4E81-B800-BE1AAD4B9E63}"/>
                </a:ext>
              </a:extLst>
            </p:cNvPr>
            <p:cNvGrpSpPr/>
            <p:nvPr/>
          </p:nvGrpSpPr>
          <p:grpSpPr>
            <a:xfrm>
              <a:off x="478567" y="5025773"/>
              <a:ext cx="1217710" cy="649469"/>
              <a:chOff x="478567" y="5025773"/>
              <a:chExt cx="1217710" cy="649469"/>
            </a:xfrm>
          </p:grpSpPr>
          <p:sp>
            <p:nvSpPr>
              <p:cNvPr id="13" name="橢圓 12">
                <a:extLst>
                  <a:ext uri="{FF2B5EF4-FFF2-40B4-BE49-F238E27FC236}">
                    <a16:creationId xmlns:a16="http://schemas.microsoft.com/office/drawing/2014/main" id="{03034EAA-4F16-4936-AE9E-1DB2810F6188}"/>
                  </a:ext>
                </a:extLst>
              </p:cNvPr>
              <p:cNvSpPr/>
              <p:nvPr/>
            </p:nvSpPr>
            <p:spPr>
              <a:xfrm>
                <a:off x="478567" y="5219645"/>
                <a:ext cx="326503" cy="32639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3</a:t>
                </a: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5A129C37-F91E-449F-AD0A-F7B75860F214}"/>
                  </a:ext>
                </a:extLst>
              </p:cNvPr>
              <p:cNvSpPr/>
              <p:nvPr/>
            </p:nvSpPr>
            <p:spPr>
              <a:xfrm>
                <a:off x="815008" y="5025773"/>
                <a:ext cx="881269" cy="64946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3586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58D614E-F61B-4D9E-9114-310D8C2B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四、畢業預審系統操作步驟（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7/8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CDDAF7D-07A3-416F-A5D0-EA2AA31128FA}"/>
              </a:ext>
            </a:extLst>
          </p:cNvPr>
          <p:cNvSpPr txBox="1"/>
          <p:nvPr/>
        </p:nvSpPr>
        <p:spPr>
          <a:xfrm>
            <a:off x="1123121" y="1232453"/>
            <a:ext cx="10802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Font typeface="+mj-lt"/>
              <a:buAutoNum type="arabicPeriod"/>
            </a:pPr>
            <a:r>
              <a:rPr lang="zh-TW" altLang="en-US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預畢檢核表</a:t>
            </a:r>
            <a:r>
              <a:rPr lang="en-US" altLang="zh-TW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en-US" altLang="zh-TW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，若有比對到學生所修的課目，系統會在「是否通過」的欄位打勾，如項次</a:t>
            </a:r>
            <a:r>
              <a:rPr lang="en-US" altLang="zh-TW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</a:p>
          <a:p>
            <a:pPr marL="179388" indent="-179388">
              <a:buFont typeface="+mj-lt"/>
              <a:buAutoNum type="arabicPeriod"/>
            </a:pPr>
            <a:r>
              <a:rPr lang="zh-TW" altLang="en-US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若學生所課程的科目代碼與科目學分表的不同，則「通過科目」的欄位會出現學生所修過的課程資料，</a:t>
            </a:r>
            <a:endParaRPr lang="en-US" altLang="zh-TW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請點選「人工檢查」進行查證。</a:t>
            </a:r>
            <a:endParaRPr lang="en-US" altLang="zh-TW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8288" indent="-268288">
              <a:buFont typeface="+mj-lt"/>
              <a:buAutoNum type="arabicPeriod" startAt="3"/>
            </a:pPr>
            <a:r>
              <a:rPr lang="zh-TW" altLang="en-US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若學系承認該生所修科目學分，則於彈跳視窗中，按「承認此學分」。</a:t>
            </a:r>
            <a:endParaRPr lang="en-US" altLang="zh-TW" dirty="0">
              <a:solidFill>
                <a:srgbClr val="3366FF"/>
              </a:solidFill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84DFFF7C-0379-47F3-AEC8-49C33DD5498F}"/>
              </a:ext>
            </a:extLst>
          </p:cNvPr>
          <p:cNvGrpSpPr/>
          <p:nvPr/>
        </p:nvGrpSpPr>
        <p:grpSpPr>
          <a:xfrm>
            <a:off x="619827" y="2494697"/>
            <a:ext cx="10500236" cy="4244060"/>
            <a:chOff x="987575" y="2365489"/>
            <a:chExt cx="10500236" cy="4244060"/>
          </a:xfrm>
        </p:grpSpPr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4CBE78E8-6506-46A9-8A21-3642E7CF28C2}"/>
                </a:ext>
              </a:extLst>
            </p:cNvPr>
            <p:cNvGrpSpPr/>
            <p:nvPr/>
          </p:nvGrpSpPr>
          <p:grpSpPr>
            <a:xfrm>
              <a:off x="987575" y="2365489"/>
              <a:ext cx="10236726" cy="1801378"/>
              <a:chOff x="977637" y="2107071"/>
              <a:chExt cx="10236726" cy="1801378"/>
            </a:xfrm>
          </p:grpSpPr>
          <p:pic>
            <p:nvPicPr>
              <p:cNvPr id="4" name="圖片 3">
                <a:extLst>
                  <a:ext uri="{FF2B5EF4-FFF2-40B4-BE49-F238E27FC236}">
                    <a16:creationId xmlns:a16="http://schemas.microsoft.com/office/drawing/2014/main" id="{EE5CC5CA-983D-4177-B4C1-14211FAD0D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77637" y="2949550"/>
                <a:ext cx="10236726" cy="958899"/>
              </a:xfrm>
              <a:prstGeom prst="rect">
                <a:avLst/>
              </a:prstGeom>
            </p:spPr>
          </p:pic>
          <p:pic>
            <p:nvPicPr>
              <p:cNvPr id="7" name="圖片 6">
                <a:extLst>
                  <a:ext uri="{FF2B5EF4-FFF2-40B4-BE49-F238E27FC236}">
                    <a16:creationId xmlns:a16="http://schemas.microsoft.com/office/drawing/2014/main" id="{344F8508-3B8B-4334-9769-FE24419E13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2600" y="2107071"/>
                <a:ext cx="10027165" cy="914447"/>
              </a:xfrm>
              <a:prstGeom prst="rect">
                <a:avLst/>
              </a:prstGeom>
            </p:spPr>
          </p:pic>
        </p:grp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7888773A-AD8A-4B7F-8573-7AB48E69D331}"/>
                </a:ext>
              </a:extLst>
            </p:cNvPr>
            <p:cNvGrpSpPr/>
            <p:nvPr/>
          </p:nvGrpSpPr>
          <p:grpSpPr>
            <a:xfrm>
              <a:off x="1092792" y="4270435"/>
              <a:ext cx="7007598" cy="2339114"/>
              <a:chOff x="1072914" y="4320130"/>
              <a:chExt cx="7007598" cy="2339114"/>
            </a:xfrm>
          </p:grpSpPr>
          <p:pic>
            <p:nvPicPr>
              <p:cNvPr id="10" name="圖片 9">
                <a:extLst>
                  <a:ext uri="{FF2B5EF4-FFF2-40B4-BE49-F238E27FC236}">
                    <a16:creationId xmlns:a16="http://schemas.microsoft.com/office/drawing/2014/main" id="{701BF748-46AA-4129-B6B7-807B5CB76A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2914" y="4320130"/>
                <a:ext cx="7007598" cy="2339114"/>
              </a:xfrm>
              <a:prstGeom prst="rect">
                <a:avLst/>
              </a:prstGeom>
            </p:spPr>
          </p:pic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271A433F-9524-4B52-AF64-72DB2ED2DBE2}"/>
                  </a:ext>
                </a:extLst>
              </p:cNvPr>
              <p:cNvSpPr txBox="1"/>
              <p:nvPr/>
            </p:nvSpPr>
            <p:spPr>
              <a:xfrm>
                <a:off x="6152322" y="4383157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【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彈跳視窗</a:t>
                </a: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】</a:t>
                </a:r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A45AFC2F-4C18-41E7-86C4-26496D15DFBF}"/>
                </a:ext>
              </a:extLst>
            </p:cNvPr>
            <p:cNvGrpSpPr/>
            <p:nvPr/>
          </p:nvGrpSpPr>
          <p:grpSpPr>
            <a:xfrm>
              <a:off x="7508845" y="2398531"/>
              <a:ext cx="989109" cy="955872"/>
              <a:chOff x="7488967" y="2448226"/>
              <a:chExt cx="989109" cy="955872"/>
            </a:xfrm>
          </p:grpSpPr>
          <p:sp>
            <p:nvSpPr>
              <p:cNvPr id="14" name="橢圓 13">
                <a:extLst>
                  <a:ext uri="{FF2B5EF4-FFF2-40B4-BE49-F238E27FC236}">
                    <a16:creationId xmlns:a16="http://schemas.microsoft.com/office/drawing/2014/main" id="{6D530658-DDF7-4D89-828B-BB9730F61053}"/>
                  </a:ext>
                </a:extLst>
              </p:cNvPr>
              <p:cNvSpPr/>
              <p:nvPr/>
            </p:nvSpPr>
            <p:spPr>
              <a:xfrm>
                <a:off x="7488967" y="3105924"/>
                <a:ext cx="308114" cy="2981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1</a:t>
                </a:r>
                <a:endParaRPr lang="zh-TW" altLang="en-US" dirty="0"/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90112CB0-32B2-489B-B111-FBE815A85DAA}"/>
                  </a:ext>
                </a:extLst>
              </p:cNvPr>
              <p:cNvSpPr/>
              <p:nvPr/>
            </p:nvSpPr>
            <p:spPr>
              <a:xfrm>
                <a:off x="7871791" y="2448226"/>
                <a:ext cx="606285" cy="86150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id="{AB956EF4-E252-47F4-9A41-294A24DA30A4}"/>
                </a:ext>
              </a:extLst>
            </p:cNvPr>
            <p:cNvGrpSpPr/>
            <p:nvPr/>
          </p:nvGrpSpPr>
          <p:grpSpPr>
            <a:xfrm>
              <a:off x="8401878" y="3276487"/>
              <a:ext cx="3085933" cy="460627"/>
              <a:chOff x="8382000" y="3326182"/>
              <a:chExt cx="3085933" cy="460627"/>
            </a:xfrm>
          </p:grpSpPr>
          <p:sp>
            <p:nvSpPr>
              <p:cNvPr id="13" name="橢圓 12">
                <a:extLst>
                  <a:ext uri="{FF2B5EF4-FFF2-40B4-BE49-F238E27FC236}">
                    <a16:creationId xmlns:a16="http://schemas.microsoft.com/office/drawing/2014/main" id="{7875B850-9C33-4932-8F28-F12E86DEB6C2}"/>
                  </a:ext>
                </a:extLst>
              </p:cNvPr>
              <p:cNvSpPr/>
              <p:nvPr/>
            </p:nvSpPr>
            <p:spPr>
              <a:xfrm>
                <a:off x="11159819" y="3417348"/>
                <a:ext cx="308114" cy="2981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2</a:t>
                </a: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ACD20499-462D-4DA2-AA2F-2B53B3A0CF0A}"/>
                  </a:ext>
                </a:extLst>
              </p:cNvPr>
              <p:cNvSpPr/>
              <p:nvPr/>
            </p:nvSpPr>
            <p:spPr>
              <a:xfrm>
                <a:off x="8382000" y="3326182"/>
                <a:ext cx="2720009" cy="46062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3B100FC6-62C5-402E-967A-73FC528F8105}"/>
                </a:ext>
              </a:extLst>
            </p:cNvPr>
            <p:cNvGrpSpPr/>
            <p:nvPr/>
          </p:nvGrpSpPr>
          <p:grpSpPr>
            <a:xfrm>
              <a:off x="6712226" y="5933661"/>
              <a:ext cx="1586949" cy="536713"/>
              <a:chOff x="6692348" y="5983356"/>
              <a:chExt cx="1586949" cy="536713"/>
            </a:xfrm>
          </p:grpSpPr>
          <p:sp>
            <p:nvSpPr>
              <p:cNvPr id="16" name="橢圓 15">
                <a:extLst>
                  <a:ext uri="{FF2B5EF4-FFF2-40B4-BE49-F238E27FC236}">
                    <a16:creationId xmlns:a16="http://schemas.microsoft.com/office/drawing/2014/main" id="{20B5A816-594D-458D-8E50-5A044AF4E123}"/>
                  </a:ext>
                </a:extLst>
              </p:cNvPr>
              <p:cNvSpPr/>
              <p:nvPr/>
            </p:nvSpPr>
            <p:spPr>
              <a:xfrm>
                <a:off x="7952794" y="6014776"/>
                <a:ext cx="326503" cy="32639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3</a:t>
                </a: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5B2A61DE-C4B2-4688-8B4B-306F80D8FEC4}"/>
                  </a:ext>
                </a:extLst>
              </p:cNvPr>
              <p:cNvSpPr/>
              <p:nvPr/>
            </p:nvSpPr>
            <p:spPr>
              <a:xfrm>
                <a:off x="6692348" y="5983356"/>
                <a:ext cx="1199322" cy="53671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</p:grpSp>
      <p:graphicFrame>
        <p:nvGraphicFramePr>
          <p:cNvPr id="26" name="內容版面配置區 3">
            <a:extLst>
              <a:ext uri="{FF2B5EF4-FFF2-40B4-BE49-F238E27FC236}">
                <a16:creationId xmlns:a16="http://schemas.microsoft.com/office/drawing/2014/main" id="{5FB457BE-EF30-4940-A745-1A4FA9E322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593318"/>
              </p:ext>
            </p:extLst>
          </p:nvPr>
        </p:nvGraphicFramePr>
        <p:xfrm>
          <a:off x="1023730" y="895351"/>
          <a:ext cx="10783957" cy="335280"/>
        </p:xfrm>
        <a:graphic>
          <a:graphicData uri="http://schemas.openxmlformats.org/drawingml/2006/table">
            <a:tbl>
              <a:tblPr/>
              <a:tblGrid>
                <a:gridCol w="10783957">
                  <a:extLst>
                    <a:ext uri="{9D8B030D-6E8A-4147-A177-3AD203B41FA5}">
                      <a16:colId xmlns:a16="http://schemas.microsoft.com/office/drawing/2014/main" val="9432832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TW" altLang="en-US" sz="220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學生已修過的課，對應不到科目學分表資料時，須採用「人工檢查」</a:t>
                      </a:r>
                      <a:endParaRPr lang="zh-TW" altLang="en-US" sz="22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731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051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58D614E-F61B-4D9E-9114-310D8C2B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四、畢業預審系統操作步驟（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8/8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D615AEC-6129-4E1F-9164-18BF43072AE1}"/>
              </a:ext>
            </a:extLst>
          </p:cNvPr>
          <p:cNvSpPr txBox="1"/>
          <p:nvPr/>
        </p:nvSpPr>
        <p:spPr>
          <a:xfrm>
            <a:off x="1610140" y="1162879"/>
            <a:ext cx="103412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8275" indent="-168275">
              <a:buFont typeface="+mj-lt"/>
              <a:buAutoNum type="arabicPeriod"/>
            </a:pPr>
            <a:r>
              <a:rPr lang="zh-TW" altLang="en-US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可查看單一學生預畢檢核表</a:t>
            </a:r>
            <a:endParaRPr lang="en-US" altLang="zh-TW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68275" indent="-168275">
              <a:buFont typeface="+mj-lt"/>
              <a:buAutoNum type="arabicPeriod"/>
            </a:pPr>
            <a:r>
              <a:rPr lang="zh-TW" altLang="en-US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也可直接按「全班預畢檢核表」，報表會列出該班學生尚未對應到的科目。</a:t>
            </a:r>
            <a:endParaRPr lang="en-US" altLang="zh-TW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68275" indent="-168275">
              <a:buFont typeface="+mj-lt"/>
              <a:buAutoNum type="arabicPeriod"/>
            </a:pPr>
            <a:r>
              <a:rPr lang="zh-TW" altLang="en-US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可做為輔導學生最後一學期選課之參考。</a:t>
            </a:r>
            <a:endParaRPr lang="en-US" altLang="zh-TW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68275" indent="-168275">
              <a:buFont typeface="+mj-lt"/>
              <a:buAutoNum type="arabicPeriod"/>
            </a:pPr>
            <a:r>
              <a:rPr lang="zh-TW" altLang="en-US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確認無誤後，請於「系所審核」欄位按下</a:t>
            </a:r>
            <a:r>
              <a:rPr lang="en-US" altLang="zh-TW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確認審核</a:t>
            </a:r>
            <a:r>
              <a:rPr lang="en-US" altLang="zh-TW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68275" indent="-168275">
              <a:buFont typeface="+mj-lt"/>
              <a:buAutoNum type="arabicPeriod"/>
            </a:pPr>
            <a:r>
              <a:rPr lang="zh-TW" altLang="en-US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列印「全班預畢檢核表」，填寫學系審核結果並核章後，送交教務處各學系承辦人員，進行複審。</a:t>
            </a:r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1F2B445C-5550-4D47-A95E-61440A5CAE68}"/>
              </a:ext>
            </a:extLst>
          </p:cNvPr>
          <p:cNvGrpSpPr/>
          <p:nvPr/>
        </p:nvGrpSpPr>
        <p:grpSpPr>
          <a:xfrm>
            <a:off x="119269" y="2615684"/>
            <a:ext cx="12072731" cy="3785116"/>
            <a:chOff x="119269" y="2754832"/>
            <a:chExt cx="12072731" cy="3785116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4A466C67-A119-43BA-ADEC-C8A78405AF29}"/>
                </a:ext>
              </a:extLst>
            </p:cNvPr>
            <p:cNvGrpSpPr/>
            <p:nvPr/>
          </p:nvGrpSpPr>
          <p:grpSpPr>
            <a:xfrm>
              <a:off x="119269" y="2754832"/>
              <a:ext cx="6728791" cy="3486941"/>
              <a:chOff x="1228459" y="2791681"/>
              <a:chExt cx="9541565" cy="3306653"/>
            </a:xfrm>
          </p:grpSpPr>
          <p:pic>
            <p:nvPicPr>
              <p:cNvPr id="5" name="圖片 4">
                <a:extLst>
                  <a:ext uri="{FF2B5EF4-FFF2-40B4-BE49-F238E27FC236}">
                    <a16:creationId xmlns:a16="http://schemas.microsoft.com/office/drawing/2014/main" id="{A6ACA458-F982-4583-A26B-FDC9AC045E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10412" b="20476"/>
              <a:stretch/>
            </p:blipFill>
            <p:spPr>
              <a:xfrm>
                <a:off x="1228459" y="2791681"/>
                <a:ext cx="9541565" cy="3306653"/>
              </a:xfrm>
              <a:prstGeom prst="rect">
                <a:avLst/>
              </a:prstGeom>
            </p:spPr>
          </p:pic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F4AC560-D0DB-444E-87A9-8D57A9E1EED4}"/>
                  </a:ext>
                </a:extLst>
              </p:cNvPr>
              <p:cNvSpPr/>
              <p:nvPr/>
            </p:nvSpPr>
            <p:spPr>
              <a:xfrm>
                <a:off x="2229125" y="4460790"/>
                <a:ext cx="1236535" cy="2049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A6C71C0-435F-4D01-AF12-26B1BBAB926E}"/>
                </a:ext>
              </a:extLst>
            </p:cNvPr>
            <p:cNvSpPr/>
            <p:nvPr/>
          </p:nvSpPr>
          <p:spPr>
            <a:xfrm>
              <a:off x="1777548" y="3645804"/>
              <a:ext cx="509332" cy="164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EB41A904-C8CD-4FEC-BF85-85CD9ADA6873}"/>
                </a:ext>
              </a:extLst>
            </p:cNvPr>
            <p:cNvSpPr/>
            <p:nvPr/>
          </p:nvSpPr>
          <p:spPr>
            <a:xfrm>
              <a:off x="382487" y="3811602"/>
              <a:ext cx="308114" cy="2981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157FE02-2E58-4EC8-A1B7-B3D3D4642641}"/>
                </a:ext>
              </a:extLst>
            </p:cNvPr>
            <p:cNvSpPr/>
            <p:nvPr/>
          </p:nvSpPr>
          <p:spPr>
            <a:xfrm>
              <a:off x="695738" y="3856383"/>
              <a:ext cx="954157" cy="31805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C29C9E4-AEFC-487A-9582-7F618E5C63B9}"/>
                </a:ext>
              </a:extLst>
            </p:cNvPr>
            <p:cNvSpPr/>
            <p:nvPr/>
          </p:nvSpPr>
          <p:spPr>
            <a:xfrm>
              <a:off x="1649897" y="3866322"/>
              <a:ext cx="705678" cy="35780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BCA34873-245A-4548-9583-623ABF148AD8}"/>
                </a:ext>
              </a:extLst>
            </p:cNvPr>
            <p:cNvSpPr/>
            <p:nvPr/>
          </p:nvSpPr>
          <p:spPr>
            <a:xfrm>
              <a:off x="5814391" y="4403035"/>
              <a:ext cx="824947" cy="50689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grpSp>
          <p:nvGrpSpPr>
            <p:cNvPr id="26" name="群組 25">
              <a:extLst>
                <a:ext uri="{FF2B5EF4-FFF2-40B4-BE49-F238E27FC236}">
                  <a16:creationId xmlns:a16="http://schemas.microsoft.com/office/drawing/2014/main" id="{9A681B1D-D7E2-4C16-A260-DB023A559A21}"/>
                </a:ext>
              </a:extLst>
            </p:cNvPr>
            <p:cNvGrpSpPr/>
            <p:nvPr/>
          </p:nvGrpSpPr>
          <p:grpSpPr>
            <a:xfrm>
              <a:off x="6904384" y="3105174"/>
              <a:ext cx="5287616" cy="3434774"/>
              <a:chOff x="6785114" y="2956087"/>
              <a:chExt cx="5287616" cy="3434774"/>
            </a:xfrm>
          </p:grpSpPr>
          <p:grpSp>
            <p:nvGrpSpPr>
              <p:cNvPr id="17" name="群組 16">
                <a:extLst>
                  <a:ext uri="{FF2B5EF4-FFF2-40B4-BE49-F238E27FC236}">
                    <a16:creationId xmlns:a16="http://schemas.microsoft.com/office/drawing/2014/main" id="{C0632040-59B2-488B-803C-795A3EA625A1}"/>
                  </a:ext>
                </a:extLst>
              </p:cNvPr>
              <p:cNvGrpSpPr/>
              <p:nvPr/>
            </p:nvGrpSpPr>
            <p:grpSpPr>
              <a:xfrm>
                <a:off x="6879038" y="2956087"/>
                <a:ext cx="5193692" cy="3434774"/>
                <a:chOff x="6879038" y="2956087"/>
                <a:chExt cx="5193692" cy="3434774"/>
              </a:xfrm>
            </p:grpSpPr>
            <p:pic>
              <p:nvPicPr>
                <p:cNvPr id="15" name="圖片 14">
                  <a:extLst>
                    <a:ext uri="{FF2B5EF4-FFF2-40B4-BE49-F238E27FC236}">
                      <a16:creationId xmlns:a16="http://schemas.microsoft.com/office/drawing/2014/main" id="{995061CC-E251-4753-832E-879C9B46A9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79038" y="2956087"/>
                  <a:ext cx="5193692" cy="3434774"/>
                </a:xfrm>
                <a:prstGeom prst="rect">
                  <a:avLst/>
                </a:prstGeom>
              </p:spPr>
            </p:pic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D4AB0FB2-F06D-4E52-AB2C-96046F47A140}"/>
                    </a:ext>
                  </a:extLst>
                </p:cNvPr>
                <p:cNvSpPr/>
                <p:nvPr/>
              </p:nvSpPr>
              <p:spPr>
                <a:xfrm>
                  <a:off x="7289213" y="3281226"/>
                  <a:ext cx="970203" cy="1179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</p:grp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7540C1DD-7420-4189-BFA4-6EC1F38C5984}"/>
                  </a:ext>
                </a:extLst>
              </p:cNvPr>
              <p:cNvSpPr/>
              <p:nvPr/>
            </p:nvSpPr>
            <p:spPr>
              <a:xfrm>
                <a:off x="7308574" y="4018722"/>
                <a:ext cx="4240695" cy="137822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F40D8582-705D-4C32-A56D-5F68F044E8A7}"/>
                  </a:ext>
                </a:extLst>
              </p:cNvPr>
              <p:cNvSpPr/>
              <p:nvPr/>
            </p:nvSpPr>
            <p:spPr>
              <a:xfrm>
                <a:off x="6785114" y="5479774"/>
                <a:ext cx="2368826" cy="90114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sp>
          <p:nvSpPr>
            <p:cNvPr id="30" name="橢圓 29">
              <a:extLst>
                <a:ext uri="{FF2B5EF4-FFF2-40B4-BE49-F238E27FC236}">
                  <a16:creationId xmlns:a16="http://schemas.microsoft.com/office/drawing/2014/main" id="{522DEBF1-AD90-485D-A420-E57FD8AD519C}"/>
                </a:ext>
              </a:extLst>
            </p:cNvPr>
            <p:cNvSpPr/>
            <p:nvPr/>
          </p:nvSpPr>
          <p:spPr>
            <a:xfrm>
              <a:off x="9294575" y="6024714"/>
              <a:ext cx="308114" cy="2981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5</a:t>
              </a:r>
            </a:p>
          </p:txBody>
        </p:sp>
        <p:sp>
          <p:nvSpPr>
            <p:cNvPr id="31" name="橢圓 30">
              <a:extLst>
                <a:ext uri="{FF2B5EF4-FFF2-40B4-BE49-F238E27FC236}">
                  <a16:creationId xmlns:a16="http://schemas.microsoft.com/office/drawing/2014/main" id="{FB16169A-81B9-426E-A13F-A848DA279AF0}"/>
                </a:ext>
              </a:extLst>
            </p:cNvPr>
            <p:cNvSpPr/>
            <p:nvPr/>
          </p:nvSpPr>
          <p:spPr>
            <a:xfrm>
              <a:off x="5650227" y="4060078"/>
              <a:ext cx="308114" cy="2981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</a:p>
          </p:txBody>
        </p:sp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614F3DE0-C6E3-4D0F-9DEA-236775F07EE4}"/>
                </a:ext>
              </a:extLst>
            </p:cNvPr>
            <p:cNvSpPr/>
            <p:nvPr/>
          </p:nvSpPr>
          <p:spPr>
            <a:xfrm>
              <a:off x="2373627" y="3834792"/>
              <a:ext cx="308114" cy="2981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</a:p>
          </p:txBody>
        </p:sp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3130DB9D-A0CD-4465-9B6A-538D468498A7}"/>
                </a:ext>
              </a:extLst>
            </p:cNvPr>
            <p:cNvSpPr/>
            <p:nvPr/>
          </p:nvSpPr>
          <p:spPr>
            <a:xfrm>
              <a:off x="11709785" y="4663054"/>
              <a:ext cx="326503" cy="32639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</a:p>
          </p:txBody>
        </p:sp>
      </p:grpSp>
      <p:graphicFrame>
        <p:nvGraphicFramePr>
          <p:cNvPr id="33" name="內容版面配置區 3">
            <a:extLst>
              <a:ext uri="{FF2B5EF4-FFF2-40B4-BE49-F238E27FC236}">
                <a16:creationId xmlns:a16="http://schemas.microsoft.com/office/drawing/2014/main" id="{A811426C-09E3-4769-80AA-DBEB794848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655447"/>
              </p:ext>
            </p:extLst>
          </p:nvPr>
        </p:nvGraphicFramePr>
        <p:xfrm>
          <a:off x="1023730" y="895351"/>
          <a:ext cx="10783957" cy="335280"/>
        </p:xfrm>
        <a:graphic>
          <a:graphicData uri="http://schemas.openxmlformats.org/drawingml/2006/table">
            <a:tbl>
              <a:tblPr/>
              <a:tblGrid>
                <a:gridCol w="10783957">
                  <a:extLst>
                    <a:ext uri="{9D8B030D-6E8A-4147-A177-3AD203B41FA5}">
                      <a16:colId xmlns:a16="http://schemas.microsoft.com/office/drawing/2014/main" val="9432832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確認後，列印「全班預畢檢核表」核章，送至教務處複審。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731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301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FF6C70D6-E7FD-4304-B3A4-8B8EDE0430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275651"/>
              </p:ext>
            </p:extLst>
          </p:nvPr>
        </p:nvGraphicFramePr>
        <p:xfrm>
          <a:off x="1727174" y="1219124"/>
          <a:ext cx="8450496" cy="4803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7453">
                  <a:extLst>
                    <a:ext uri="{9D8B030D-6E8A-4147-A177-3AD203B41FA5}">
                      <a16:colId xmlns:a16="http://schemas.microsoft.com/office/drawing/2014/main" val="3501057780"/>
                    </a:ext>
                  </a:extLst>
                </a:gridCol>
                <a:gridCol w="5553043">
                  <a:extLst>
                    <a:ext uri="{9D8B030D-6E8A-4147-A177-3AD203B41FA5}">
                      <a16:colId xmlns:a16="http://schemas.microsoft.com/office/drawing/2014/main" val="522578545"/>
                    </a:ext>
                  </a:extLst>
                </a:gridCol>
              </a:tblGrid>
              <a:tr h="7289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網路預選課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6014" marR="460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23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 （星期一）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03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 （星期五）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止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6014" marR="46014" marT="0" marB="0" anchor="ctr"/>
                </a:tc>
                <a:extLst>
                  <a:ext uri="{0D108BD9-81ED-4DB2-BD59-A6C34878D82A}">
                    <a16:rowId xmlns:a16="http://schemas.microsoft.com/office/drawing/2014/main" val="1341725230"/>
                  </a:ext>
                </a:extLst>
              </a:tr>
              <a:tr h="675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第一次加退選</a:t>
                      </a:r>
                      <a:endParaRPr lang="zh-TW" sz="1600" kern="100" dirty="0">
                        <a:solidFill>
                          <a:srgbClr val="FFFF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6014" marR="460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</a:t>
                      </a:r>
                      <a:r>
                        <a:rPr lang="zh-TW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06</a:t>
                      </a:r>
                      <a:r>
                        <a:rPr lang="zh-TW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 （星期一）</a:t>
                      </a:r>
                      <a:r>
                        <a:rPr lang="en-US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</a:t>
                      </a:r>
                      <a:endParaRPr lang="zh-TW" sz="16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</a:t>
                      </a:r>
                      <a:r>
                        <a:rPr lang="zh-TW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 （星期五）</a:t>
                      </a:r>
                      <a:r>
                        <a:rPr lang="en-US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止</a:t>
                      </a:r>
                      <a:endParaRPr lang="zh-TW" sz="16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6014" marR="46014" marT="0" marB="0" anchor="ctr"/>
                </a:tc>
                <a:extLst>
                  <a:ext uri="{0D108BD9-81ED-4DB2-BD59-A6C34878D82A}">
                    <a16:rowId xmlns:a16="http://schemas.microsoft.com/office/drawing/2014/main" val="781932368"/>
                  </a:ext>
                </a:extLst>
              </a:tr>
              <a:tr h="655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第二次加退選</a:t>
                      </a:r>
                      <a:endParaRPr lang="zh-TW" sz="1600" kern="100" dirty="0">
                        <a:solidFill>
                          <a:srgbClr val="FFFF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6014" marR="460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</a:t>
                      </a:r>
                      <a:r>
                        <a:rPr lang="zh-TW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 （星期五）</a:t>
                      </a:r>
                      <a:r>
                        <a:rPr lang="en-US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</a:t>
                      </a:r>
                      <a:endParaRPr lang="zh-TW" sz="16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</a:t>
                      </a:r>
                      <a:r>
                        <a:rPr lang="zh-TW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 （星期一）</a:t>
                      </a:r>
                      <a:r>
                        <a:rPr lang="en-US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止</a:t>
                      </a:r>
                      <a:endParaRPr lang="zh-TW" sz="16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6014" marR="46014" marT="0" marB="0" anchor="ctr"/>
                </a:tc>
                <a:extLst>
                  <a:ext uri="{0D108BD9-81ED-4DB2-BD59-A6C34878D82A}">
                    <a16:rowId xmlns:a16="http://schemas.microsoft.com/office/drawing/2014/main" val="662114907"/>
                  </a:ext>
                </a:extLst>
              </a:tr>
              <a:tr h="695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人工加退選</a:t>
                      </a:r>
                      <a:endParaRPr lang="zh-TW" sz="1600" kern="100" dirty="0">
                        <a:solidFill>
                          <a:srgbClr val="FFFF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6014" marR="460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</a:t>
                      </a:r>
                      <a:r>
                        <a:rPr lang="zh-TW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 （星期一）</a:t>
                      </a:r>
                      <a:r>
                        <a:rPr lang="en-US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</a:t>
                      </a:r>
                      <a:endParaRPr lang="zh-TW" sz="16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</a:t>
                      </a:r>
                      <a:r>
                        <a:rPr lang="zh-TW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01</a:t>
                      </a:r>
                      <a:r>
                        <a:rPr lang="zh-TW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 （星期三）</a:t>
                      </a:r>
                      <a:r>
                        <a:rPr lang="en-US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  <a:r>
                        <a:rPr lang="zh-TW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sz="16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止</a:t>
                      </a:r>
                      <a:endParaRPr lang="zh-TW" sz="16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6014" marR="46014" marT="0" marB="0" anchor="ctr"/>
                </a:tc>
                <a:extLst>
                  <a:ext uri="{0D108BD9-81ED-4DB2-BD59-A6C34878D82A}">
                    <a16:rowId xmlns:a16="http://schemas.microsoft.com/office/drawing/2014/main" val="2344871579"/>
                  </a:ext>
                </a:extLst>
              </a:tr>
              <a:tr h="665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學生確認選課清單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6014" marR="460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02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 （星期四）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08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 （星期三）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止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6014" marR="46014" marT="0" marB="0" anchor="ctr"/>
                </a:tc>
                <a:extLst>
                  <a:ext uri="{0D108BD9-81ED-4DB2-BD59-A6C34878D82A}">
                    <a16:rowId xmlns:a16="http://schemas.microsoft.com/office/drawing/2014/main" val="90492107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導師確認選課清單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6014" marR="460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 （星期四）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 （星期三）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止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6014" marR="46014" marT="0" marB="0" anchor="ctr"/>
                </a:tc>
                <a:extLst>
                  <a:ext uri="{0D108BD9-81ED-4DB2-BD59-A6C34878D82A}">
                    <a16:rowId xmlns:a16="http://schemas.microsoft.com/office/drawing/2014/main" val="1411375642"/>
                  </a:ext>
                </a:extLst>
              </a:tr>
              <a:tr h="695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系所主管確認選課清單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6014" marR="460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23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 （星期四）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07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 （星期五）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止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6014" marR="46014" marT="0" marB="0" anchor="ctr"/>
                </a:tc>
                <a:extLst>
                  <a:ext uri="{0D108BD9-81ED-4DB2-BD59-A6C34878D82A}">
                    <a16:rowId xmlns:a16="http://schemas.microsoft.com/office/drawing/2014/main" val="3341249221"/>
                  </a:ext>
                </a:extLst>
              </a:tr>
            </a:tbl>
          </a:graphicData>
        </a:graphic>
      </p:graphicFrame>
      <p:sp>
        <p:nvSpPr>
          <p:cNvPr id="3" name="標題 2">
            <a:extLst>
              <a:ext uri="{FF2B5EF4-FFF2-40B4-BE49-F238E27FC236}">
                <a16:creationId xmlns:a16="http://schemas.microsoft.com/office/drawing/2014/main" id="{C209A69E-FE48-4A70-8688-BE94DFFA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437"/>
            <a:ext cx="11353800" cy="823819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111-2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選課期程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1452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98D24F7-AD33-483C-8C2B-E303C839D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822" y="2833077"/>
            <a:ext cx="11003199" cy="19078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10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Q&amp;A</a:t>
            </a:r>
            <a:endParaRPr lang="zh-TW" altLang="en-US" sz="1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45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1">
            <a:extLst/>
          </p:cNvPr>
          <p:cNvSpPr txBox="1">
            <a:spLocks noChangeArrowheads="1"/>
          </p:cNvSpPr>
          <p:nvPr/>
        </p:nvSpPr>
        <p:spPr bwMode="auto">
          <a:xfrm>
            <a:off x="1524000" y="1270002"/>
            <a:ext cx="9144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lvl="1" indent="-285750" algn="ctr" defTabSz="1289050">
              <a:lnSpc>
                <a:spcPct val="90000"/>
              </a:lnSpc>
              <a:defRPr/>
            </a:pPr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感謝聆聽、敬請指教</a:t>
            </a:r>
          </a:p>
        </p:txBody>
      </p:sp>
      <p:pic>
        <p:nvPicPr>
          <p:cNvPr id="16387" name="Picture 7" descr="https://parkyeonyoung.files.wordpress.com/2011/03/thank-you-note-1024x6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4" r="-1237" b="9789"/>
          <a:stretch>
            <a:fillRect/>
          </a:stretch>
        </p:blipFill>
        <p:spPr bwMode="auto">
          <a:xfrm>
            <a:off x="3695701" y="2330452"/>
            <a:ext cx="499943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174" y="3543300"/>
            <a:ext cx="2321719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645D-A22B-4C6B-BE38-E60D9C04FE68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18985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AB89ACF-6132-473D-9A13-EFC4441A7AA8}"/>
              </a:ext>
            </a:extLst>
          </p:cNvPr>
          <p:cNvSpPr/>
          <p:nvPr/>
        </p:nvSpPr>
        <p:spPr>
          <a:xfrm>
            <a:off x="0" y="1242392"/>
            <a:ext cx="12192000" cy="5215812"/>
          </a:xfrm>
          <a:prstGeom prst="rect">
            <a:avLst/>
          </a:prstGeom>
          <a:gradFill>
            <a:gsLst>
              <a:gs pos="0">
                <a:srgbClr val="F4FBFE"/>
              </a:gs>
              <a:gs pos="90000">
                <a:srgbClr val="E7F6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337930" y="3090724"/>
            <a:ext cx="11353800" cy="823819"/>
          </a:xfrm>
        </p:spPr>
        <p:txBody>
          <a:bodyPr>
            <a:normAutofit/>
          </a:bodyPr>
          <a:lstStyle/>
          <a:p>
            <a:pPr indent="-622300" algn="ctr"/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NG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範例</a:t>
            </a:r>
            <a:endParaRPr lang="zh-TW" altLang="en-US" sz="44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0216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53A8385-574D-48B4-93D3-5FAD9E3B1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NG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案例一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B080AF6-749B-4FD3-B369-DD7E3456E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68" y="1881343"/>
            <a:ext cx="9455636" cy="196225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7EEA8BA-B589-4C0D-B401-E4F3647C1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61" y="4722293"/>
            <a:ext cx="10293879" cy="1428823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B2E9C5A0-4FCE-4599-B073-0E8B938FD561}"/>
              </a:ext>
            </a:extLst>
          </p:cNvPr>
          <p:cNvSpPr txBox="1"/>
          <p:nvPr/>
        </p:nvSpPr>
        <p:spPr>
          <a:xfrm>
            <a:off x="1242392" y="1073425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若科目學分表的畢業學分數欄位沒有維護正確，即會影響到學生預畢檢核的結果。</a:t>
            </a:r>
            <a:endParaRPr lang="en-US" altLang="zh-TW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通識基礎必修課程（</a:t>
            </a:r>
            <a:r>
              <a:rPr lang="en-US" altLang="zh-TW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12 </a:t>
            </a:r>
            <a:r>
              <a:rPr lang="zh-TW" altLang="en-US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學分），請維護至</a:t>
            </a:r>
            <a:r>
              <a:rPr lang="en-US" altLang="zh-TW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通識必修</a:t>
            </a:r>
            <a:r>
              <a:rPr lang="en-US" altLang="zh-TW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的欄位。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D5EBD9E-7B85-45E9-826C-7F59797A5390}"/>
              </a:ext>
            </a:extLst>
          </p:cNvPr>
          <p:cNvSpPr txBox="1"/>
          <p:nvPr/>
        </p:nvSpPr>
        <p:spPr>
          <a:xfrm>
            <a:off x="225263" y="4108173"/>
            <a:ext cx="1196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導致學生預畢檢核的結果，</a:t>
            </a:r>
            <a:r>
              <a:rPr lang="en-US" altLang="zh-TW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一般必修</a:t>
            </a:r>
            <a:r>
              <a:rPr lang="en-US" altLang="zh-TW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：應修</a:t>
            </a:r>
            <a:r>
              <a:rPr lang="en-US" altLang="zh-TW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學分，卻已修</a:t>
            </a:r>
            <a:r>
              <a:rPr lang="en-US" altLang="zh-TW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學分；而</a:t>
            </a:r>
            <a:r>
              <a:rPr lang="en-US" altLang="zh-TW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通識必修</a:t>
            </a:r>
            <a:r>
              <a:rPr lang="en-US" altLang="zh-TW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：應修</a:t>
            </a:r>
            <a:r>
              <a:rPr lang="en-US" altLang="zh-TW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學分，卻已修</a:t>
            </a:r>
            <a:r>
              <a:rPr lang="en-US" altLang="zh-TW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</a:p>
        </p:txBody>
      </p:sp>
    </p:spTree>
    <p:extLst>
      <p:ext uri="{BB962C8B-B14F-4D97-AF65-F5344CB8AC3E}">
        <p14:creationId xmlns:p14="http://schemas.microsoft.com/office/powerpoint/2010/main" val="2272182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AB89ACF-6132-473D-9A13-EFC4441A7AA8}"/>
              </a:ext>
            </a:extLst>
          </p:cNvPr>
          <p:cNvSpPr/>
          <p:nvPr/>
        </p:nvSpPr>
        <p:spPr>
          <a:xfrm>
            <a:off x="0" y="1242392"/>
            <a:ext cx="12192000" cy="5215812"/>
          </a:xfrm>
          <a:prstGeom prst="rect">
            <a:avLst/>
          </a:prstGeom>
          <a:gradFill>
            <a:gsLst>
              <a:gs pos="0">
                <a:srgbClr val="F4FBFE"/>
              </a:gs>
              <a:gs pos="90000">
                <a:srgbClr val="E7F6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622300" algn="ctr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簡報大綱</a:t>
            </a:r>
            <a:endParaRPr lang="zh-TW" altLang="en-US" sz="44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版面配置區 2">
            <a:extLst>
              <a:ext uri="{FF2B5EF4-FFF2-40B4-BE49-F238E27FC236}">
                <a16:creationId xmlns:a16="http://schemas.microsoft.com/office/drawing/2014/main" id="{E8009099-AFC9-4506-82EC-392F9C0AC1DF}"/>
              </a:ext>
            </a:extLst>
          </p:cNvPr>
          <p:cNvSpPr txBox="1">
            <a:spLocks/>
          </p:cNvSpPr>
          <p:nvPr/>
        </p:nvSpPr>
        <p:spPr>
          <a:xfrm>
            <a:off x="3525812" y="1639958"/>
            <a:ext cx="5508858" cy="3020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363" indent="-360363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sz="2600" kern="120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534988" indent="-261938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808038" indent="-27305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 kern="120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982663" indent="-174625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166813" indent="-18415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ea"/>
              <a:buAutoNum type="ea1ChtPeriod"/>
            </a:pP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推動目的</a:t>
            </a:r>
            <a:endParaRPr lang="en-US" altLang="zh-TW" sz="3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ea"/>
              <a:buAutoNum type="ea1ChtPeriod"/>
            </a:pP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推動期程</a:t>
            </a:r>
            <a:endParaRPr lang="en-US" altLang="zh-TW" sz="3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ea"/>
              <a:buAutoNum type="ea1ChtPeriod"/>
            </a:pP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畢業預審審查流程</a:t>
            </a:r>
            <a:endParaRPr lang="en-US" altLang="zh-TW" sz="3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ea"/>
              <a:buAutoNum type="ea1ChtPeriod"/>
            </a:pP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畢業預審系統操作步驟</a:t>
            </a:r>
            <a:endParaRPr lang="en-US" altLang="zh-TW" sz="3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ea"/>
              <a:buAutoNum type="ea1ChtPeriod"/>
            </a:pPr>
            <a:r>
              <a:rPr lang="en-US" altLang="zh-TW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Q&amp;A</a:t>
            </a:r>
          </a:p>
          <a:p>
            <a:pPr marL="457200" indent="-457200">
              <a:buFont typeface="+mj-ea"/>
              <a:buAutoNum type="ea1ChtPeriod"/>
            </a:pPr>
            <a:endParaRPr lang="en-US" altLang="zh-TW" sz="3500" dirty="0"/>
          </a:p>
          <a:p>
            <a:pPr marL="457200" indent="-457200">
              <a:buFont typeface="+mj-ea"/>
              <a:buAutoNum type="ea1ChtPeriod"/>
            </a:pPr>
            <a:endParaRPr lang="zh-TW" altLang="en-US" sz="3500" dirty="0"/>
          </a:p>
        </p:txBody>
      </p:sp>
    </p:spTree>
    <p:extLst>
      <p:ext uri="{BB962C8B-B14F-4D97-AF65-F5344CB8AC3E}">
        <p14:creationId xmlns:p14="http://schemas.microsoft.com/office/powerpoint/2010/main" val="153918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6D2A6AD-9F32-4804-A764-C29D2C35B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系統化審查機制：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以往畢業預審皆列印紙本以人工核對方式，審查學生所修課程是否符合各學系畢業資格，不僅費時和費力，更浪費紙張。系統化之後，各學系審查標準較為一致。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提升行政效能：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因系統化之後，可由系統先協助完成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80%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以上的資料比對，不僅減少審查所需時間，也降低出錯率，進而提升行政效能。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優化行政服務：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後續預計將提供學生自資訊系統查詢選課及學分數採計狀況；學系也可由系統中得知學生學分數取得情形，進而輔導學生選課。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E00EC43-55A8-44C3-AEEF-E44DD4195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一、推動目的</a:t>
            </a:r>
          </a:p>
        </p:txBody>
      </p:sp>
    </p:spTree>
    <p:extLst>
      <p:ext uri="{BB962C8B-B14F-4D97-AF65-F5344CB8AC3E}">
        <p14:creationId xmlns:p14="http://schemas.microsoft.com/office/powerpoint/2010/main" val="347104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AB89ACF-6132-473D-9A13-EFC4441A7AA8}"/>
              </a:ext>
            </a:extLst>
          </p:cNvPr>
          <p:cNvSpPr/>
          <p:nvPr/>
        </p:nvSpPr>
        <p:spPr>
          <a:xfrm>
            <a:off x="0" y="4715822"/>
            <a:ext cx="12192000" cy="1742381"/>
          </a:xfrm>
          <a:prstGeom prst="rect">
            <a:avLst/>
          </a:prstGeom>
          <a:gradFill>
            <a:gsLst>
              <a:gs pos="0">
                <a:srgbClr val="F4FBFE"/>
              </a:gs>
              <a:gs pos="90000">
                <a:srgbClr val="E7F6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622300" algn="ctr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二、推動期程</a:t>
            </a: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050264733"/>
              </p:ext>
            </p:extLst>
          </p:nvPr>
        </p:nvGraphicFramePr>
        <p:xfrm>
          <a:off x="856343" y="1156682"/>
          <a:ext cx="10901648" cy="4885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464871" y="6041785"/>
            <a:ext cx="6853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0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目前規畫期程如上，後續視試行狀況，進行滾動式調整。</a:t>
            </a:r>
          </a:p>
        </p:txBody>
      </p:sp>
    </p:spTree>
    <p:extLst>
      <p:ext uri="{BB962C8B-B14F-4D97-AF65-F5344CB8AC3E}">
        <p14:creationId xmlns:p14="http://schemas.microsoft.com/office/powerpoint/2010/main" val="2828192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56CC3818-B2AD-4F40-A721-1488EC0FAA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907339"/>
              </p:ext>
            </p:extLst>
          </p:nvPr>
        </p:nvGraphicFramePr>
        <p:xfrm>
          <a:off x="603664" y="1689653"/>
          <a:ext cx="11002963" cy="2713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>
            <a:extLst>
              <a:ext uri="{FF2B5EF4-FFF2-40B4-BE49-F238E27FC236}">
                <a16:creationId xmlns:a16="http://schemas.microsoft.com/office/drawing/2014/main" id="{F38D1D83-ECC8-4B17-9FC6-492359EF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三、畢業預審審查流程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FCBA142-1F4F-455B-8555-98D9E70120A2}"/>
              </a:ext>
            </a:extLst>
          </p:cNvPr>
          <p:cNvSpPr txBox="1"/>
          <p:nvPr/>
        </p:nvSpPr>
        <p:spPr>
          <a:xfrm>
            <a:off x="914399" y="4442789"/>
            <a:ext cx="59436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二、學系審查重點：</a:t>
            </a:r>
            <a:endParaRPr lang="en-US" altLang="zh-TW" sz="25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5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學生畢業資格及門檻達成情形</a:t>
            </a:r>
            <a:endParaRPr lang="en-US" altLang="zh-TW" sz="25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5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輔導學生選課</a:t>
            </a:r>
            <a:endParaRPr lang="en-US" altLang="zh-TW" sz="25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sz="25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DC8FA2E-50F4-4F4F-AD5A-CF80FFB490CF}"/>
              </a:ext>
            </a:extLst>
          </p:cNvPr>
          <p:cNvSpPr txBox="1"/>
          <p:nvPr/>
        </p:nvSpPr>
        <p:spPr>
          <a:xfrm>
            <a:off x="1076739" y="1275521"/>
            <a:ext cx="59436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一、審查流程：</a:t>
            </a:r>
          </a:p>
        </p:txBody>
      </p:sp>
    </p:spTree>
    <p:extLst>
      <p:ext uri="{BB962C8B-B14F-4D97-AF65-F5344CB8AC3E}">
        <p14:creationId xmlns:p14="http://schemas.microsoft.com/office/powerpoint/2010/main" val="3211767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5B87EF9-DAA7-44B3-8EBB-EED1B5685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系所端程式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B875487-465C-4521-B5D6-C80B90CA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四、畢業預審系統操作步驟（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1/8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41CE7FB1-CA54-4137-A485-9D79C28FD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888826"/>
              </p:ext>
            </p:extLst>
          </p:nvPr>
        </p:nvGraphicFramePr>
        <p:xfrm>
          <a:off x="1066870" y="2122908"/>
          <a:ext cx="4762500" cy="381000"/>
        </p:xfrm>
        <a:graphic>
          <a:graphicData uri="http://schemas.openxmlformats.org/drawingml/2006/table">
            <a:tbl>
              <a:tblPr/>
              <a:tblGrid>
                <a:gridCol w="4762500">
                  <a:extLst>
                    <a:ext uri="{9D8B030D-6E8A-4147-A177-3AD203B41FA5}">
                      <a16:colId xmlns:a16="http://schemas.microsoft.com/office/drawing/2014/main" val="9432832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TW" sz="250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T.2.4.01.</a:t>
                      </a:r>
                      <a:r>
                        <a:rPr lang="zh-TW" altLang="en-US" sz="250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系所科目學分表</a:t>
                      </a:r>
                      <a:endParaRPr lang="zh-TW" altLang="en-US" sz="25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73105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4074D2C5-707E-46F3-B660-C81634EEE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69422"/>
              </p:ext>
            </p:extLst>
          </p:nvPr>
        </p:nvGraphicFramePr>
        <p:xfrm>
          <a:off x="1056931" y="2947856"/>
          <a:ext cx="4762500" cy="381000"/>
        </p:xfrm>
        <a:graphic>
          <a:graphicData uri="http://schemas.openxmlformats.org/drawingml/2006/table">
            <a:tbl>
              <a:tblPr/>
              <a:tblGrid>
                <a:gridCol w="4762500">
                  <a:extLst>
                    <a:ext uri="{9D8B030D-6E8A-4147-A177-3AD203B41FA5}">
                      <a16:colId xmlns:a16="http://schemas.microsoft.com/office/drawing/2014/main" val="15327630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TW" sz="250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T.2.4.07.</a:t>
                      </a:r>
                      <a:r>
                        <a:rPr lang="zh-TW" altLang="en-US" sz="250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系所預畢檢核表</a:t>
                      </a:r>
                      <a:endParaRPr lang="zh-TW" altLang="en-US" sz="25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558829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736BC6A5-D8E5-4215-97BA-86045F16E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583551"/>
              </p:ext>
            </p:extLst>
          </p:nvPr>
        </p:nvGraphicFramePr>
        <p:xfrm>
          <a:off x="1037053" y="3762865"/>
          <a:ext cx="4762500" cy="381000"/>
        </p:xfrm>
        <a:graphic>
          <a:graphicData uri="http://schemas.openxmlformats.org/drawingml/2006/table">
            <a:tbl>
              <a:tblPr/>
              <a:tblGrid>
                <a:gridCol w="4762500">
                  <a:extLst>
                    <a:ext uri="{9D8B030D-6E8A-4147-A177-3AD203B41FA5}">
                      <a16:colId xmlns:a16="http://schemas.microsoft.com/office/drawing/2014/main" val="654642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TW" sz="250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T.2.4.08.</a:t>
                      </a:r>
                      <a:r>
                        <a:rPr lang="zh-TW" altLang="en-US" sz="250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學生預畢檢核表</a:t>
                      </a:r>
                      <a:endParaRPr lang="zh-TW" altLang="en-US" sz="25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90129"/>
                  </a:ext>
                </a:extLst>
              </a:tr>
            </a:tbl>
          </a:graphicData>
        </a:graphic>
      </p:graphicFrame>
      <p:pic>
        <p:nvPicPr>
          <p:cNvPr id="7" name="圖片 6">
            <a:extLst>
              <a:ext uri="{FF2B5EF4-FFF2-40B4-BE49-F238E27FC236}">
                <a16:creationId xmlns:a16="http://schemas.microsoft.com/office/drawing/2014/main" id="{437087AD-36BD-43F0-93EB-47327A9E4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424" y="1941514"/>
            <a:ext cx="6815368" cy="310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83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>
            <a:extLst>
              <a:ext uri="{FF2B5EF4-FFF2-40B4-BE49-F238E27FC236}">
                <a16:creationId xmlns:a16="http://schemas.microsoft.com/office/drawing/2014/main" id="{8AB4480E-2310-40C1-B9B4-CE8EF4993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438"/>
            <a:ext cx="11353800" cy="82391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四、畢業預審系統操作步驟（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2/8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2FAD77B7-52FA-4FB0-9905-0C82C6ACE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264902"/>
              </p:ext>
            </p:extLst>
          </p:nvPr>
        </p:nvGraphicFramePr>
        <p:xfrm>
          <a:off x="437321" y="1059422"/>
          <a:ext cx="11668540" cy="381000"/>
        </p:xfrm>
        <a:graphic>
          <a:graphicData uri="http://schemas.openxmlformats.org/drawingml/2006/table">
            <a:tbl>
              <a:tblPr/>
              <a:tblGrid>
                <a:gridCol w="11668540">
                  <a:extLst>
                    <a:ext uri="{9D8B030D-6E8A-4147-A177-3AD203B41FA5}">
                      <a16:colId xmlns:a16="http://schemas.microsoft.com/office/drawing/2014/main" val="9432832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250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先到「</a:t>
                      </a:r>
                      <a:r>
                        <a:rPr lang="en-US" altLang="zh-TW" sz="250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T.2.4.01.</a:t>
                      </a:r>
                      <a:r>
                        <a:rPr lang="zh-TW" altLang="en-US" sz="250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系所科目學分表」維護並確認應屆畢業班的科目學分表。</a:t>
                      </a:r>
                      <a:endParaRPr lang="zh-TW" altLang="en-US" sz="25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731052"/>
                  </a:ext>
                </a:extLst>
              </a:tr>
            </a:tbl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EE3DA7C8-B085-4C86-922A-A03478A44B2D}"/>
              </a:ext>
            </a:extLst>
          </p:cNvPr>
          <p:cNvSpPr txBox="1"/>
          <p:nvPr/>
        </p:nvSpPr>
        <p:spPr>
          <a:xfrm>
            <a:off x="303089" y="1435925"/>
            <a:ext cx="116835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通識博雅課程</a:t>
            </a:r>
            <a:r>
              <a:rPr lang="en-US" altLang="zh-TW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(16</a:t>
            </a:r>
            <a:r>
              <a:rPr lang="zh-TW" altLang="en-US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r>
              <a:rPr lang="en-US" altLang="zh-TW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→ 請維護在「通識選修」欄位</a:t>
            </a:r>
            <a:endParaRPr lang="en-US" altLang="zh-TW" sz="2000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通識基礎必修課程</a:t>
            </a:r>
            <a:r>
              <a:rPr lang="en-US" altLang="zh-TW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(12</a:t>
            </a:r>
            <a:r>
              <a:rPr lang="zh-TW" altLang="en-US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r>
              <a:rPr lang="en-US" altLang="zh-TW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→ 請維護在「通識必修」欄位</a:t>
            </a:r>
            <a:endParaRPr lang="en-US" altLang="zh-TW" sz="2000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因學系與通識中心的科目學分表已獨立分開，所以學系的科目學分表無須表列通識相關課程。</a:t>
            </a:r>
            <a:endParaRPr lang="en-US" altLang="zh-TW" sz="2000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「科目備註說明」中所述畢業學分數的資料，需與上方「畢業學分數」相關欄位的資料一致。</a:t>
            </a:r>
            <a:endParaRPr lang="en-US" altLang="zh-TW" sz="2000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畢業預審系統會以各學系所訂「畢業學分數」為比對基準。</a:t>
            </a:r>
            <a:endParaRPr lang="en-US" altLang="zh-TW" sz="2000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畢業預審系統是以科目學分表的「科目代碼」去比對學生所修課程的科目代碼，</a:t>
            </a:r>
            <a:endParaRPr lang="en-US" altLang="zh-TW" sz="2000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000" b="1" u="sng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所以建議在此步驟，學系應選擇正確的科目代碼，註冊課務組開課時務必再次核對。</a:t>
            </a:r>
            <a:endParaRPr lang="en-US" altLang="zh-TW" sz="2000" b="1" u="sng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AAC59AC-7828-4BEE-A8A3-6AACC1473B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99" b="6569"/>
          <a:stretch/>
        </p:blipFill>
        <p:spPr>
          <a:xfrm>
            <a:off x="442009" y="3945613"/>
            <a:ext cx="9537101" cy="239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63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58D614E-F61B-4D9E-9114-310D8C2B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四、畢業預審系統操作步驟（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3/8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9AB3722-C13C-481F-8232-BC04DD1678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470896"/>
              </p:ext>
            </p:extLst>
          </p:nvPr>
        </p:nvGraphicFramePr>
        <p:xfrm>
          <a:off x="417443" y="1238326"/>
          <a:ext cx="11668540" cy="381000"/>
        </p:xfrm>
        <a:graphic>
          <a:graphicData uri="http://schemas.openxmlformats.org/drawingml/2006/table">
            <a:tbl>
              <a:tblPr/>
              <a:tblGrid>
                <a:gridCol w="11668540">
                  <a:extLst>
                    <a:ext uri="{9D8B030D-6E8A-4147-A177-3AD203B41FA5}">
                      <a16:colId xmlns:a16="http://schemas.microsoft.com/office/drawing/2014/main" val="9432832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TW" altLang="en-US" sz="250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至「</a:t>
                      </a:r>
                      <a:r>
                        <a:rPr lang="en-US" altLang="zh-TW" sz="250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T.2.4.07.</a:t>
                      </a:r>
                      <a:r>
                        <a:rPr lang="zh-TW" altLang="en-US" sz="250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系所預畢檢核表」匯入科目學分表資料。</a:t>
                      </a:r>
                      <a:endParaRPr lang="zh-TW" altLang="en-US" sz="25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731052"/>
                  </a:ext>
                </a:extLst>
              </a:tr>
            </a:tbl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A64B4DBE-AED4-4500-AEF8-D6E0D2D6EEB8}"/>
              </a:ext>
            </a:extLst>
          </p:cNvPr>
          <p:cNvSpPr txBox="1"/>
          <p:nvPr/>
        </p:nvSpPr>
        <p:spPr>
          <a:xfrm>
            <a:off x="536711" y="1838739"/>
            <a:ext cx="10485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請到「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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預畢檢核表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系所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」，適用年班請輸入應屆畢業生的入學年度，選擇系所。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sym typeface="Wingdings 2" panose="05020102010507070707" pitchFamily="18" charset="2"/>
            </a:endParaRPr>
          </a:p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「複製功能」請選擇</a:t>
            </a:r>
            <a:r>
              <a:rPr lang="zh-TW" altLang="en-US" b="1" u="sng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從科目學分表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，「來源年班」選擇應屆畢業生的入學年度，點選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”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”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之後，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sym typeface="Wingdings 2" panose="05020102010507070707" pitchFamily="18" charset="2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  按</a:t>
            </a:r>
            <a:r>
              <a:rPr lang="zh-TW" altLang="en-US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複製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，系統將匯入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108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學年度的科目學分表。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3E28A154-2D96-4F4D-83AD-861F85A6003B}"/>
              </a:ext>
            </a:extLst>
          </p:cNvPr>
          <p:cNvGrpSpPr/>
          <p:nvPr/>
        </p:nvGrpSpPr>
        <p:grpSpPr>
          <a:xfrm>
            <a:off x="616226" y="3417333"/>
            <a:ext cx="10747649" cy="2667137"/>
            <a:chOff x="377687" y="2005977"/>
            <a:chExt cx="10747649" cy="2667137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AE82B223-2ADE-4F18-99CE-2FDD1916E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0437" y="2005977"/>
              <a:ext cx="10674899" cy="2667137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7B74956-5D5C-4BF8-A64B-DB2AC5A482BD}"/>
                </a:ext>
              </a:extLst>
            </p:cNvPr>
            <p:cNvSpPr/>
            <p:nvPr/>
          </p:nvSpPr>
          <p:spPr>
            <a:xfrm>
              <a:off x="3588026" y="3110947"/>
              <a:ext cx="4124739" cy="55659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C4ABEA3-6699-49BF-8DCB-CD957DD6AFD4}"/>
                </a:ext>
              </a:extLst>
            </p:cNvPr>
            <p:cNvSpPr/>
            <p:nvPr/>
          </p:nvSpPr>
          <p:spPr>
            <a:xfrm>
              <a:off x="738809" y="3094382"/>
              <a:ext cx="2282687" cy="6327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89C55DAB-9D8C-4F1C-BBFA-659FFC34E08B}"/>
                </a:ext>
              </a:extLst>
            </p:cNvPr>
            <p:cNvSpPr/>
            <p:nvPr/>
          </p:nvSpPr>
          <p:spPr>
            <a:xfrm>
              <a:off x="377687" y="2922104"/>
              <a:ext cx="308114" cy="2981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C01730BF-8338-4573-B0D1-C8325AABC899}"/>
                </a:ext>
              </a:extLst>
            </p:cNvPr>
            <p:cNvSpPr/>
            <p:nvPr/>
          </p:nvSpPr>
          <p:spPr>
            <a:xfrm>
              <a:off x="5310808" y="2726635"/>
              <a:ext cx="344557" cy="36443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61307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58D614E-F61B-4D9E-9114-310D8C2B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四、畢業預審系統操作步驟（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4/8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1E82A1F0-8D15-4935-A3E8-2F09AC30D4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24219"/>
              </p:ext>
            </p:extLst>
          </p:nvPr>
        </p:nvGraphicFramePr>
        <p:xfrm>
          <a:off x="1905690" y="1004681"/>
          <a:ext cx="8112954" cy="381000"/>
        </p:xfrm>
        <a:graphic>
          <a:graphicData uri="http://schemas.openxmlformats.org/drawingml/2006/table">
            <a:tbl>
              <a:tblPr/>
              <a:tblGrid>
                <a:gridCol w="8112954">
                  <a:extLst>
                    <a:ext uri="{9D8B030D-6E8A-4147-A177-3AD203B41FA5}">
                      <a16:colId xmlns:a16="http://schemas.microsoft.com/office/drawing/2014/main" val="9432832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TW" altLang="en-US" sz="250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</a:t>
                      </a:r>
                      <a:r>
                        <a:rPr lang="en-US" altLang="zh-TW" sz="250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T.2.4.07.</a:t>
                      </a:r>
                      <a:r>
                        <a:rPr lang="zh-TW" altLang="en-US" sz="250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系所預畢檢核表」可進行課程採計</a:t>
                      </a:r>
                      <a:endParaRPr lang="zh-TW" altLang="en-US" sz="25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731052"/>
                  </a:ext>
                </a:extLst>
              </a:tr>
            </a:tbl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F9FDF57A-1EB1-44A3-AE2C-0D11233F2B4C}"/>
              </a:ext>
            </a:extLst>
          </p:cNvPr>
          <p:cNvSpPr txBox="1"/>
          <p:nvPr/>
        </p:nvSpPr>
        <p:spPr>
          <a:xfrm>
            <a:off x="8710922" y="3612483"/>
            <a:ext cx="3268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16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若要採計其他學系所修相關課程、有變動之科目</a:t>
            </a:r>
            <a:r>
              <a:rPr lang="en-US" altLang="zh-TW" sz="16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(EX:</a:t>
            </a:r>
            <a:r>
              <a:rPr lang="zh-TW" altLang="en-US" sz="16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學分數或課程名稱</a:t>
            </a:r>
            <a:r>
              <a:rPr lang="en-US" altLang="zh-TW" sz="16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、或合班上課</a:t>
            </a:r>
            <a:r>
              <a:rPr lang="en-US" altLang="zh-TW" sz="16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選必修別不同者</a:t>
            </a:r>
            <a:r>
              <a:rPr lang="en-US" altLang="zh-TW" sz="16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，點選「異動科目」按鈕。</a:t>
            </a:r>
            <a:endParaRPr lang="en-US" altLang="zh-TW" sz="1600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6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會出現彈跳視窗，勾選要加入採計的科目後。</a:t>
            </a:r>
            <a:endParaRPr lang="en-US" altLang="zh-TW" sz="1600" dirty="0">
              <a:solidFill>
                <a:srgbClr val="33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6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點選「加入所選科目」，課程清單就會出現可採計的課程。</a:t>
            </a: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62A6BD15-0E2D-4FA6-9F34-0FBF5DDB1855}"/>
              </a:ext>
            </a:extLst>
          </p:cNvPr>
          <p:cNvGrpSpPr/>
          <p:nvPr/>
        </p:nvGrpSpPr>
        <p:grpSpPr>
          <a:xfrm>
            <a:off x="118993" y="1484528"/>
            <a:ext cx="8884579" cy="1631333"/>
            <a:chOff x="118992" y="1434833"/>
            <a:chExt cx="8884579" cy="1631333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CC0FC8E2-8761-4427-A499-8CD998953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992" y="1434833"/>
              <a:ext cx="8884579" cy="1626754"/>
            </a:xfrm>
            <a:prstGeom prst="rect">
              <a:avLst/>
            </a:prstGeom>
          </p:spPr>
        </p:pic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4C088221-1A98-40DD-AAB6-FF2BDAE82D59}"/>
                </a:ext>
              </a:extLst>
            </p:cNvPr>
            <p:cNvGrpSpPr/>
            <p:nvPr/>
          </p:nvGrpSpPr>
          <p:grpSpPr>
            <a:xfrm>
              <a:off x="7417942" y="2767992"/>
              <a:ext cx="1035122" cy="298174"/>
              <a:chOff x="7417942" y="2767992"/>
              <a:chExt cx="1035122" cy="298174"/>
            </a:xfrm>
          </p:grpSpPr>
          <p:sp>
            <p:nvSpPr>
              <p:cNvPr id="12" name="橢圓 11">
                <a:extLst>
                  <a:ext uri="{FF2B5EF4-FFF2-40B4-BE49-F238E27FC236}">
                    <a16:creationId xmlns:a16="http://schemas.microsoft.com/office/drawing/2014/main" id="{E62D1E98-71B9-400A-8A09-79D60B7B884A}"/>
                  </a:ext>
                </a:extLst>
              </p:cNvPr>
              <p:cNvSpPr/>
              <p:nvPr/>
            </p:nvSpPr>
            <p:spPr>
              <a:xfrm>
                <a:off x="8144950" y="2767992"/>
                <a:ext cx="308114" cy="2981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1</a:t>
                </a:r>
                <a:endParaRPr lang="zh-TW" altLang="en-US" dirty="0"/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DFA7152-7DF5-426E-914D-FA7DF0CB87F0}"/>
                  </a:ext>
                </a:extLst>
              </p:cNvPr>
              <p:cNvSpPr/>
              <p:nvPr/>
            </p:nvSpPr>
            <p:spPr>
              <a:xfrm>
                <a:off x="7417942" y="2786157"/>
                <a:ext cx="688368" cy="25499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12914F24-CA42-49C2-9CE3-8E99D4C97228}"/>
              </a:ext>
            </a:extLst>
          </p:cNvPr>
          <p:cNvGrpSpPr/>
          <p:nvPr/>
        </p:nvGrpSpPr>
        <p:grpSpPr>
          <a:xfrm>
            <a:off x="0" y="3359650"/>
            <a:ext cx="8395765" cy="2835666"/>
            <a:chOff x="0" y="3359650"/>
            <a:chExt cx="8395765" cy="2835666"/>
          </a:xfrm>
        </p:grpSpPr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107D8481-7CD0-443A-868D-CE76ABF14985}"/>
                </a:ext>
              </a:extLst>
            </p:cNvPr>
            <p:cNvGrpSpPr/>
            <p:nvPr/>
          </p:nvGrpSpPr>
          <p:grpSpPr>
            <a:xfrm>
              <a:off x="0" y="3359650"/>
              <a:ext cx="8395765" cy="2835666"/>
              <a:chOff x="0" y="3359650"/>
              <a:chExt cx="8395765" cy="2835666"/>
            </a:xfrm>
          </p:grpSpPr>
          <p:pic>
            <p:nvPicPr>
              <p:cNvPr id="7" name="圖片 6">
                <a:extLst>
                  <a:ext uri="{FF2B5EF4-FFF2-40B4-BE49-F238E27FC236}">
                    <a16:creationId xmlns:a16="http://schemas.microsoft.com/office/drawing/2014/main" id="{B05E8057-31A2-4284-831F-61F5B5D584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26900"/>
              <a:stretch/>
            </p:blipFill>
            <p:spPr>
              <a:xfrm>
                <a:off x="167484" y="3720827"/>
                <a:ext cx="8228281" cy="2474489"/>
              </a:xfrm>
              <a:prstGeom prst="rect">
                <a:avLst/>
              </a:prstGeom>
            </p:spPr>
          </p:pic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97F924B-A687-4E61-8527-85C3AEBD5603}"/>
                  </a:ext>
                </a:extLst>
              </p:cNvPr>
              <p:cNvSpPr txBox="1"/>
              <p:nvPr/>
            </p:nvSpPr>
            <p:spPr>
              <a:xfrm>
                <a:off x="0" y="3359650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【</a:t>
                </a:r>
                <a:r>
                  <a:rPr lang="zh-TW" altLang="en-US" dirty="0"/>
                  <a:t>彈跳視窗</a:t>
                </a:r>
                <a:r>
                  <a:rPr lang="en-US" altLang="zh-TW" dirty="0"/>
                  <a:t>】</a:t>
                </a:r>
                <a:endParaRPr lang="zh-TW" altLang="en-US" dirty="0"/>
              </a:p>
            </p:txBody>
          </p:sp>
        </p:grpSp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57F319AC-91A8-4AAC-847E-E2AFD0F6C87C}"/>
                </a:ext>
              </a:extLst>
            </p:cNvPr>
            <p:cNvGrpSpPr/>
            <p:nvPr/>
          </p:nvGrpSpPr>
          <p:grpSpPr>
            <a:xfrm>
              <a:off x="462337" y="4791740"/>
              <a:ext cx="1119883" cy="859047"/>
              <a:chOff x="462337" y="4791740"/>
              <a:chExt cx="1119883" cy="859047"/>
            </a:xfrm>
          </p:grpSpPr>
          <p:sp>
            <p:nvSpPr>
              <p:cNvPr id="13" name="橢圓 12">
                <a:extLst>
                  <a:ext uri="{FF2B5EF4-FFF2-40B4-BE49-F238E27FC236}">
                    <a16:creationId xmlns:a16="http://schemas.microsoft.com/office/drawing/2014/main" id="{519AB608-0418-4629-9118-1AE73237DC43}"/>
                  </a:ext>
                </a:extLst>
              </p:cNvPr>
              <p:cNvSpPr/>
              <p:nvPr/>
            </p:nvSpPr>
            <p:spPr>
              <a:xfrm>
                <a:off x="707986" y="4791740"/>
                <a:ext cx="247511" cy="232323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2</a:t>
                </a:r>
                <a:endParaRPr lang="zh-TW" altLang="en-US" dirty="0"/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629542D5-23A1-42DE-A6B8-DB7C98678361}"/>
                  </a:ext>
                </a:extLst>
              </p:cNvPr>
              <p:cNvSpPr/>
              <p:nvPr/>
            </p:nvSpPr>
            <p:spPr>
              <a:xfrm>
                <a:off x="462337" y="5168049"/>
                <a:ext cx="1119883" cy="48273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700BE954-C855-4726-8FE3-3D75B412878C}"/>
                </a:ext>
              </a:extLst>
            </p:cNvPr>
            <p:cNvGrpSpPr/>
            <p:nvPr/>
          </p:nvGrpSpPr>
          <p:grpSpPr>
            <a:xfrm>
              <a:off x="1775717" y="4109811"/>
              <a:ext cx="1271428" cy="557411"/>
              <a:chOff x="1775717" y="4109811"/>
              <a:chExt cx="1271428" cy="557411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98EB3BD0-7419-4EA0-9807-05F25A16A66B}"/>
                  </a:ext>
                </a:extLst>
              </p:cNvPr>
              <p:cNvSpPr/>
              <p:nvPr/>
            </p:nvSpPr>
            <p:spPr>
              <a:xfrm>
                <a:off x="1775717" y="4109811"/>
                <a:ext cx="1008579" cy="25670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9" name="橢圓 18">
                <a:extLst>
                  <a:ext uri="{FF2B5EF4-FFF2-40B4-BE49-F238E27FC236}">
                    <a16:creationId xmlns:a16="http://schemas.microsoft.com/office/drawing/2014/main" id="{41EB8941-CFEE-4A1D-8FEB-5A81BE8E46FF}"/>
                  </a:ext>
                </a:extLst>
              </p:cNvPr>
              <p:cNvSpPr/>
              <p:nvPr/>
            </p:nvSpPr>
            <p:spPr>
              <a:xfrm>
                <a:off x="2739031" y="4369048"/>
                <a:ext cx="308114" cy="2981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3</a:t>
                </a:r>
                <a:endParaRPr lang="zh-TW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40649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A7B5958F1DCB4F8E0DD4BFE30BFCBB" ma:contentTypeVersion="10" ma:contentTypeDescription="Create a new document." ma:contentTypeScope="" ma:versionID="6ddb665ab9b9ce11aec5fbbf890d5006">
  <xsd:schema xmlns:xsd="http://www.w3.org/2001/XMLSchema" xmlns:xs="http://www.w3.org/2001/XMLSchema" xmlns:p="http://schemas.microsoft.com/office/2006/metadata/properties" xmlns:ns3="b894df4c-56c8-46fe-abc4-4ec421e37a0e" targetNamespace="http://schemas.microsoft.com/office/2006/metadata/properties" ma:root="true" ma:fieldsID="e23aae75b9689abddca0a8d178f711ad" ns3:_="">
    <xsd:import namespace="b894df4c-56c8-46fe-abc4-4ec421e37a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4df4c-56c8-46fe-abc4-4ec421e37a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ECABB2-863F-4CB3-8489-671497C57E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94df4c-56c8-46fe-abc4-4ec421e37a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6F924A-AAF9-46A8-893C-7256B0F821AA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b894df4c-56c8-46fe-abc4-4ec421e37a0e"/>
  </ds:schemaRefs>
</ds:datastoreItem>
</file>

<file path=customXml/itemProps3.xml><?xml version="1.0" encoding="utf-8"?>
<ds:datastoreItem xmlns:ds="http://schemas.openxmlformats.org/officeDocument/2006/customXml" ds:itemID="{5A8E75E0-D839-40C4-8547-13413865D5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</TotalTime>
  <Words>1724</Words>
  <Application>Microsoft Office PowerPoint</Application>
  <PresentationFormat>寬螢幕</PresentationFormat>
  <Paragraphs>155</Paragraphs>
  <Slides>18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31" baseType="lpstr">
      <vt:lpstr>Andalus</vt:lpstr>
      <vt:lpstr>微軟正黑體</vt:lpstr>
      <vt:lpstr>新細明體</vt:lpstr>
      <vt:lpstr>標楷體</vt:lpstr>
      <vt:lpstr>Arial</vt:lpstr>
      <vt:lpstr>Arial Rounded MT Bold</vt:lpstr>
      <vt:lpstr>Baskerville Old Face</vt:lpstr>
      <vt:lpstr>Calibri</vt:lpstr>
      <vt:lpstr>Calibri Light</vt:lpstr>
      <vt:lpstr>Times New Roman</vt:lpstr>
      <vt:lpstr>Wingdings</vt:lpstr>
      <vt:lpstr>Wingdings 2</vt:lpstr>
      <vt:lpstr>1_Office 佈景主題</vt:lpstr>
      <vt:lpstr>PowerPoint 簡報</vt:lpstr>
      <vt:lpstr>簡報大綱</vt:lpstr>
      <vt:lpstr>一、推動目的</vt:lpstr>
      <vt:lpstr>二、推動期程</vt:lpstr>
      <vt:lpstr>三、畢業預審審查流程</vt:lpstr>
      <vt:lpstr>四、畢業預審系統操作步驟（1/8）</vt:lpstr>
      <vt:lpstr>四、畢業預審系統操作步驟（2/8）</vt:lpstr>
      <vt:lpstr>四、畢業預審系統操作步驟（3/8）</vt:lpstr>
      <vt:lpstr>四、畢業預審系統操作步驟（4/8）</vt:lpstr>
      <vt:lpstr>四、畢業預審系統操作步驟（5/8）</vt:lpstr>
      <vt:lpstr>四、畢業預審系統操作步驟（6/8）</vt:lpstr>
      <vt:lpstr>四、畢業預審系統操作步驟（7/8）</vt:lpstr>
      <vt:lpstr>四、畢業預審系統操作步驟（8/8）</vt:lpstr>
      <vt:lpstr>111-2 選課期程</vt:lpstr>
      <vt:lpstr>PowerPoint 簡報</vt:lpstr>
      <vt:lpstr>PowerPoint 簡報</vt:lpstr>
      <vt:lpstr>NG範例</vt:lpstr>
      <vt:lpstr>NG案例一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&lt;標題&gt;</dc:title>
  <dc:creator>yswang</dc:creator>
  <cp:lastModifiedBy>user</cp:lastModifiedBy>
  <cp:revision>226</cp:revision>
  <cp:lastPrinted>2020-09-03T03:30:06Z</cp:lastPrinted>
  <dcterms:created xsi:type="dcterms:W3CDTF">2020-09-02T06:53:26Z</dcterms:created>
  <dcterms:modified xsi:type="dcterms:W3CDTF">2023-01-06T06:16:35Z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0x010100DFA7B5958F1DCB4F8E0DD4BFE30BFCBB</vt:lpwstr>
  </property>
</Properties>
</file>