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9" r:id="rId5"/>
    <p:sldId id="266" r:id="rId6"/>
    <p:sldId id="267" r:id="rId7"/>
    <p:sldId id="280" r:id="rId8"/>
    <p:sldId id="283" r:id="rId9"/>
    <p:sldId id="282" r:id="rId10"/>
    <p:sldId id="281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4"/>
    <a:srgbClr val="FFFFFF"/>
    <a:srgbClr val="4F4F4F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sz="1400"/>
              <a:t>實際授課時間</a:t>
            </a:r>
            <a:endParaRPr lang="en-US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平均比例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工作表1!$A$2:$A$4</c:f>
              <c:strCache>
                <c:ptCount val="3"/>
                <c:pt idx="0">
                  <c:v>教育部
規定</c:v>
                </c:pt>
                <c:pt idx="1">
                  <c:v>在考試週考試／
完全未考期中、末考</c:v>
                </c:pt>
                <c:pt idx="2">
                  <c:v>在考試週以外時間
考期中、期末考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18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59008"/>
        <c:axId val="41621696"/>
      </c:barChart>
      <c:catAx>
        <c:axId val="8765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41621696"/>
        <c:crosses val="autoZero"/>
        <c:auto val="1"/>
        <c:lblAlgn val="ctr"/>
        <c:lblOffset val="100"/>
        <c:noMultiLvlLbl val="0"/>
      </c:catAx>
      <c:valAx>
        <c:axId val="41621696"/>
        <c:scaling>
          <c:orientation val="minMax"/>
          <c:max val="18"/>
          <c:min val="1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7659008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/>
              <a:t>考試週有考試的科目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平均比例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3.3547665641599105E-2"/>
                  <c:y val="5.68720379146919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1789561040682"/>
                      <c:h val="0.188688783570300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774052949839195E-2"/>
                  <c:y val="-0.429699842022116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48705971440452"/>
                      <c:h val="0.188688783570300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有考試</c:v>
                </c:pt>
                <c:pt idx="1">
                  <c:v>未考試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0.23669999999999999</c:v>
                </c:pt>
                <c:pt idx="1">
                  <c:v>0.76329999999999998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7F939-53BE-444C-891E-F16DC3E01627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75FDC488-D1BD-4B4C-8663-85E714272B53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Step1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0D6F68-7DDC-4373-8585-614CD07814F2}" type="parTrans" cxnId="{D7267C7A-5CDE-4378-9973-8FD93749509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3D7B40-2C75-4BC7-A9D2-6A8D0165C328}" type="sibTrans" cxnId="{D7267C7A-5CDE-4378-9973-8FD937495094}">
      <dgm:prSet custT="1"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39BB5C-FDD0-44CB-9397-93DF4BA070DC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step3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77466F-6B20-4D8C-9E84-B6078B1976E8}" type="parTrans" cxnId="{146BEAB3-7E24-4A35-9836-BF89559C667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E96A5-ADA7-4933-A75A-C3790C65E55A}" type="sibTrans" cxnId="{146BEAB3-7E24-4A35-9836-BF89559C667C}">
      <dgm:prSet custT="1"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CEAEE-06CD-4E7B-A389-3D3A83661F48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step4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82489C-7D4A-471E-9A9F-266AC0C8D183}" type="parTrans" cxnId="{929D1C1E-3C9B-4556-B9A5-49801B78780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9C8FCA-4514-44EA-804C-C0D62FBB3BC2}" type="sibTrans" cxnId="{929D1C1E-3C9B-4556-B9A5-49801B78780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CE7D52-167C-4C74-9194-0596382983B5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step2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33761A-BCB2-4489-9D2B-D2173C9F2978}" type="parTrans" cxnId="{22397BB9-1C05-463C-BE1C-843053C7A89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C74B68-7459-4122-9950-FE38B20C55D2}" type="sibTrans" cxnId="{22397BB9-1C05-463C-BE1C-843053C7A893}">
      <dgm:prSet custT="1"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D2BF84-D32C-4B2A-AD1F-01B6BF82C750}" type="pres">
      <dgm:prSet presAssocID="{E227F939-53BE-444C-891E-F16DC3E01627}" presName="linearFlow" presStyleCnt="0">
        <dgm:presLayoutVars>
          <dgm:resizeHandles val="exact"/>
        </dgm:presLayoutVars>
      </dgm:prSet>
      <dgm:spPr/>
    </dgm:pt>
    <dgm:pt modelId="{87E01536-2B30-408B-91C8-841B8B90E8DF}" type="pres">
      <dgm:prSet presAssocID="{75FDC488-D1BD-4B4C-8663-85E714272B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47BF4D-6740-45A4-A23D-7B66079EE342}" type="pres">
      <dgm:prSet presAssocID="{A53D7B40-2C75-4BC7-A9D2-6A8D0165C328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890D487D-65DC-482D-8C40-5DC5400CE151}" type="pres">
      <dgm:prSet presAssocID="{A53D7B40-2C75-4BC7-A9D2-6A8D0165C32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A93C063-5FEA-44AE-A278-520E6FC3AA88}" type="pres">
      <dgm:prSet presAssocID="{B5CE7D52-167C-4C74-9194-0596382983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625219-4EF4-48F8-87B3-B000C40E32DA}" type="pres">
      <dgm:prSet presAssocID="{F7C74B68-7459-4122-9950-FE38B20C55D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E8004FD6-B832-444A-B3D2-39743C513777}" type="pres">
      <dgm:prSet presAssocID="{F7C74B68-7459-4122-9950-FE38B20C55D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CBFC871F-415A-4C71-89A4-B9BB100F4D20}" type="pres">
      <dgm:prSet presAssocID="{E339BB5C-FDD0-44CB-9397-93DF4BA07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1908CA-A03F-401E-B09A-AC277E5FAFD8}" type="pres">
      <dgm:prSet presAssocID="{B6AE96A5-ADA7-4933-A75A-C3790C65E55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FBF8D6C-F6D6-4E43-8860-5275A273543C}" type="pres">
      <dgm:prSet presAssocID="{B6AE96A5-ADA7-4933-A75A-C3790C65E55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948562E-DD45-4D2E-9C29-3034A7216565}" type="pres">
      <dgm:prSet presAssocID="{8EDCEAEE-06CD-4E7B-A389-3D3A83661F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B36F0A-AF45-413E-AF4C-D82CDBC537F3}" type="presOf" srcId="{8EDCEAEE-06CD-4E7B-A389-3D3A83661F48}" destId="{6948562E-DD45-4D2E-9C29-3034A7216565}" srcOrd="0" destOrd="0" presId="urn:microsoft.com/office/officeart/2005/8/layout/process2"/>
    <dgm:cxn modelId="{82DEE25A-CC15-4F8F-9BF0-3EA8D1936DCD}" type="presOf" srcId="{F7C74B68-7459-4122-9950-FE38B20C55D2}" destId="{E8004FD6-B832-444A-B3D2-39743C513777}" srcOrd="1" destOrd="0" presId="urn:microsoft.com/office/officeart/2005/8/layout/process2"/>
    <dgm:cxn modelId="{D5D8CE5D-CF58-415E-9127-1C84C2CEEDE8}" type="presOf" srcId="{A53D7B40-2C75-4BC7-A9D2-6A8D0165C328}" destId="{5147BF4D-6740-45A4-A23D-7B66079EE342}" srcOrd="0" destOrd="0" presId="urn:microsoft.com/office/officeart/2005/8/layout/process2"/>
    <dgm:cxn modelId="{5954CC93-3A59-4C44-B236-8A7C8DA8034A}" type="presOf" srcId="{E339BB5C-FDD0-44CB-9397-93DF4BA070DC}" destId="{CBFC871F-415A-4C71-89A4-B9BB100F4D20}" srcOrd="0" destOrd="0" presId="urn:microsoft.com/office/officeart/2005/8/layout/process2"/>
    <dgm:cxn modelId="{F1D1A792-810D-4679-B451-FA5DD242C816}" type="presOf" srcId="{A53D7B40-2C75-4BC7-A9D2-6A8D0165C328}" destId="{890D487D-65DC-482D-8C40-5DC5400CE151}" srcOrd="1" destOrd="0" presId="urn:microsoft.com/office/officeart/2005/8/layout/process2"/>
    <dgm:cxn modelId="{BC69D0E0-88E4-49C6-9ED0-68F0E7623F97}" type="presOf" srcId="{B6AE96A5-ADA7-4933-A75A-C3790C65E55A}" destId="{5E1908CA-A03F-401E-B09A-AC277E5FAFD8}" srcOrd="0" destOrd="0" presId="urn:microsoft.com/office/officeart/2005/8/layout/process2"/>
    <dgm:cxn modelId="{F51740CD-457A-41B6-92D8-B679122B8CAF}" type="presOf" srcId="{B5CE7D52-167C-4C74-9194-0596382983B5}" destId="{0A93C063-5FEA-44AE-A278-520E6FC3AA88}" srcOrd="0" destOrd="0" presId="urn:microsoft.com/office/officeart/2005/8/layout/process2"/>
    <dgm:cxn modelId="{83B233C7-B58F-40C6-BE4C-6F45FB2AF5C8}" type="presOf" srcId="{B6AE96A5-ADA7-4933-A75A-C3790C65E55A}" destId="{AFBF8D6C-F6D6-4E43-8860-5275A273543C}" srcOrd="1" destOrd="0" presId="urn:microsoft.com/office/officeart/2005/8/layout/process2"/>
    <dgm:cxn modelId="{146BEAB3-7E24-4A35-9836-BF89559C667C}" srcId="{E227F939-53BE-444C-891E-F16DC3E01627}" destId="{E339BB5C-FDD0-44CB-9397-93DF4BA070DC}" srcOrd="2" destOrd="0" parTransId="{8977466F-6B20-4D8C-9E84-B6078B1976E8}" sibTransId="{B6AE96A5-ADA7-4933-A75A-C3790C65E55A}"/>
    <dgm:cxn modelId="{3118D208-E46B-4E68-B6D7-D434D38127BB}" type="presOf" srcId="{75FDC488-D1BD-4B4C-8663-85E714272B53}" destId="{87E01536-2B30-408B-91C8-841B8B90E8DF}" srcOrd="0" destOrd="0" presId="urn:microsoft.com/office/officeart/2005/8/layout/process2"/>
    <dgm:cxn modelId="{22397BB9-1C05-463C-BE1C-843053C7A893}" srcId="{E227F939-53BE-444C-891E-F16DC3E01627}" destId="{B5CE7D52-167C-4C74-9194-0596382983B5}" srcOrd="1" destOrd="0" parTransId="{6833761A-BCB2-4489-9D2B-D2173C9F2978}" sibTransId="{F7C74B68-7459-4122-9950-FE38B20C55D2}"/>
    <dgm:cxn modelId="{F11548A5-44A3-4363-A0AC-768B341F7565}" type="presOf" srcId="{E227F939-53BE-444C-891E-F16DC3E01627}" destId="{A5D2BF84-D32C-4B2A-AD1F-01B6BF82C750}" srcOrd="0" destOrd="0" presId="urn:microsoft.com/office/officeart/2005/8/layout/process2"/>
    <dgm:cxn modelId="{2B09E160-5C51-4FD1-929C-9D224E5CAE66}" type="presOf" srcId="{F7C74B68-7459-4122-9950-FE38B20C55D2}" destId="{30625219-4EF4-48F8-87B3-B000C40E32DA}" srcOrd="0" destOrd="0" presId="urn:microsoft.com/office/officeart/2005/8/layout/process2"/>
    <dgm:cxn modelId="{D7267C7A-5CDE-4378-9973-8FD937495094}" srcId="{E227F939-53BE-444C-891E-F16DC3E01627}" destId="{75FDC488-D1BD-4B4C-8663-85E714272B53}" srcOrd="0" destOrd="0" parTransId="{190D6F68-7DDC-4373-8585-614CD07814F2}" sibTransId="{A53D7B40-2C75-4BC7-A9D2-6A8D0165C328}"/>
    <dgm:cxn modelId="{929D1C1E-3C9B-4556-B9A5-49801B78780B}" srcId="{E227F939-53BE-444C-891E-F16DC3E01627}" destId="{8EDCEAEE-06CD-4E7B-A389-3D3A83661F48}" srcOrd="3" destOrd="0" parTransId="{4882489C-7D4A-471E-9A9F-266AC0C8D183}" sibTransId="{EA9C8FCA-4514-44EA-804C-C0D62FBB3BC2}"/>
    <dgm:cxn modelId="{CE6DB94A-A3E0-4A15-A523-A597CAFED90C}" type="presParOf" srcId="{A5D2BF84-D32C-4B2A-AD1F-01B6BF82C750}" destId="{87E01536-2B30-408B-91C8-841B8B90E8DF}" srcOrd="0" destOrd="0" presId="urn:microsoft.com/office/officeart/2005/8/layout/process2"/>
    <dgm:cxn modelId="{174DFCDC-31B0-456B-96F3-8F985C9DFEAF}" type="presParOf" srcId="{A5D2BF84-D32C-4B2A-AD1F-01B6BF82C750}" destId="{5147BF4D-6740-45A4-A23D-7B66079EE342}" srcOrd="1" destOrd="0" presId="urn:microsoft.com/office/officeart/2005/8/layout/process2"/>
    <dgm:cxn modelId="{1FF13F18-09C4-436D-B1FA-5CE26319891C}" type="presParOf" srcId="{5147BF4D-6740-45A4-A23D-7B66079EE342}" destId="{890D487D-65DC-482D-8C40-5DC5400CE151}" srcOrd="0" destOrd="0" presId="urn:microsoft.com/office/officeart/2005/8/layout/process2"/>
    <dgm:cxn modelId="{C72436A7-6E77-4C88-8B9D-1DDB9990A7AD}" type="presParOf" srcId="{A5D2BF84-D32C-4B2A-AD1F-01B6BF82C750}" destId="{0A93C063-5FEA-44AE-A278-520E6FC3AA88}" srcOrd="2" destOrd="0" presId="urn:microsoft.com/office/officeart/2005/8/layout/process2"/>
    <dgm:cxn modelId="{998FC7F4-1BF6-4011-ABE0-35A82FE2E8D4}" type="presParOf" srcId="{A5D2BF84-D32C-4B2A-AD1F-01B6BF82C750}" destId="{30625219-4EF4-48F8-87B3-B000C40E32DA}" srcOrd="3" destOrd="0" presId="urn:microsoft.com/office/officeart/2005/8/layout/process2"/>
    <dgm:cxn modelId="{ED817A36-4A03-4A02-BABA-ACCDD58885C1}" type="presParOf" srcId="{30625219-4EF4-48F8-87B3-B000C40E32DA}" destId="{E8004FD6-B832-444A-B3D2-39743C513777}" srcOrd="0" destOrd="0" presId="urn:microsoft.com/office/officeart/2005/8/layout/process2"/>
    <dgm:cxn modelId="{5C356076-783A-4988-B32C-6DCD1523ED19}" type="presParOf" srcId="{A5D2BF84-D32C-4B2A-AD1F-01B6BF82C750}" destId="{CBFC871F-415A-4C71-89A4-B9BB100F4D20}" srcOrd="4" destOrd="0" presId="urn:microsoft.com/office/officeart/2005/8/layout/process2"/>
    <dgm:cxn modelId="{896A338F-86F8-4A5D-A9F2-C2CD79B4C81D}" type="presParOf" srcId="{A5D2BF84-D32C-4B2A-AD1F-01B6BF82C750}" destId="{5E1908CA-A03F-401E-B09A-AC277E5FAFD8}" srcOrd="5" destOrd="0" presId="urn:microsoft.com/office/officeart/2005/8/layout/process2"/>
    <dgm:cxn modelId="{9C48D173-E6AF-437A-8DF8-AFC27934D7B6}" type="presParOf" srcId="{5E1908CA-A03F-401E-B09A-AC277E5FAFD8}" destId="{AFBF8D6C-F6D6-4E43-8860-5275A273543C}" srcOrd="0" destOrd="0" presId="urn:microsoft.com/office/officeart/2005/8/layout/process2"/>
    <dgm:cxn modelId="{46CE09C7-D46F-498C-8458-D7987271B560}" type="presParOf" srcId="{A5D2BF84-D32C-4B2A-AD1F-01B6BF82C750}" destId="{6948562E-DD45-4D2E-9C29-3034A7216565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7F939-53BE-444C-891E-F16DC3E01627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75FDC488-D1BD-4B4C-8663-85E714272B53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Step1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0D6F68-7DDC-4373-8585-614CD07814F2}" type="parTrans" cxnId="{D7267C7A-5CDE-4378-9973-8FD937495094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3D7B40-2C75-4BC7-A9D2-6A8D0165C328}" type="sibTrans" cxnId="{D7267C7A-5CDE-4378-9973-8FD937495094}">
      <dgm:prSet custT="1"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39BB5C-FDD0-44CB-9397-93DF4BA070DC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step3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77466F-6B20-4D8C-9E84-B6078B1976E8}" type="parTrans" cxnId="{146BEAB3-7E24-4A35-9836-BF89559C667C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6AE96A5-ADA7-4933-A75A-C3790C65E55A}" type="sibTrans" cxnId="{146BEAB3-7E24-4A35-9836-BF89559C667C}">
      <dgm:prSet custT="1"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DCEAEE-06CD-4E7B-A389-3D3A83661F48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step4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82489C-7D4A-471E-9A9F-266AC0C8D183}" type="parTrans" cxnId="{929D1C1E-3C9B-4556-B9A5-49801B78780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9C8FCA-4514-44EA-804C-C0D62FBB3BC2}" type="sibTrans" cxnId="{929D1C1E-3C9B-4556-B9A5-49801B78780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CE7D52-167C-4C74-9194-0596382983B5}">
      <dgm:prSet phldrT="[文字]" custT="1"/>
      <dgm:spPr>
        <a:noFill/>
      </dgm:spPr>
      <dgm:t>
        <a:bodyPr/>
        <a:lstStyle/>
        <a:p>
          <a:r>
            <a: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step2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33761A-BCB2-4489-9D2B-D2173C9F2978}" type="parTrans" cxnId="{22397BB9-1C05-463C-BE1C-843053C7A893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C74B68-7459-4122-9950-FE38B20C55D2}" type="sibTrans" cxnId="{22397BB9-1C05-463C-BE1C-843053C7A893}">
      <dgm:prSet custT="1"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D2BF84-D32C-4B2A-AD1F-01B6BF82C750}" type="pres">
      <dgm:prSet presAssocID="{E227F939-53BE-444C-891E-F16DC3E01627}" presName="linearFlow" presStyleCnt="0">
        <dgm:presLayoutVars>
          <dgm:resizeHandles val="exact"/>
        </dgm:presLayoutVars>
      </dgm:prSet>
      <dgm:spPr/>
    </dgm:pt>
    <dgm:pt modelId="{87E01536-2B30-408B-91C8-841B8B90E8DF}" type="pres">
      <dgm:prSet presAssocID="{75FDC488-D1BD-4B4C-8663-85E714272B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47BF4D-6740-45A4-A23D-7B66079EE342}" type="pres">
      <dgm:prSet presAssocID="{A53D7B40-2C75-4BC7-A9D2-6A8D0165C328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890D487D-65DC-482D-8C40-5DC5400CE151}" type="pres">
      <dgm:prSet presAssocID="{A53D7B40-2C75-4BC7-A9D2-6A8D0165C328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A93C063-5FEA-44AE-A278-520E6FC3AA88}" type="pres">
      <dgm:prSet presAssocID="{B5CE7D52-167C-4C74-9194-0596382983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625219-4EF4-48F8-87B3-B000C40E32DA}" type="pres">
      <dgm:prSet presAssocID="{F7C74B68-7459-4122-9950-FE38B20C55D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E8004FD6-B832-444A-B3D2-39743C513777}" type="pres">
      <dgm:prSet presAssocID="{F7C74B68-7459-4122-9950-FE38B20C55D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CBFC871F-415A-4C71-89A4-B9BB100F4D20}" type="pres">
      <dgm:prSet presAssocID="{E339BB5C-FDD0-44CB-9397-93DF4BA07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1908CA-A03F-401E-B09A-AC277E5FAFD8}" type="pres">
      <dgm:prSet presAssocID="{B6AE96A5-ADA7-4933-A75A-C3790C65E55A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AFBF8D6C-F6D6-4E43-8860-5275A273543C}" type="pres">
      <dgm:prSet presAssocID="{B6AE96A5-ADA7-4933-A75A-C3790C65E55A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6948562E-DD45-4D2E-9C29-3034A7216565}" type="pres">
      <dgm:prSet presAssocID="{8EDCEAEE-06CD-4E7B-A389-3D3A83661F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DE99F6-DAFB-4317-A402-6A6F99ACA739}" type="presOf" srcId="{A53D7B40-2C75-4BC7-A9D2-6A8D0165C328}" destId="{890D487D-65DC-482D-8C40-5DC5400CE151}" srcOrd="1" destOrd="0" presId="urn:microsoft.com/office/officeart/2005/8/layout/process2"/>
    <dgm:cxn modelId="{6B46C23F-1FF4-40E2-9E3F-95DF5E65169E}" type="presOf" srcId="{A53D7B40-2C75-4BC7-A9D2-6A8D0165C328}" destId="{5147BF4D-6740-45A4-A23D-7B66079EE342}" srcOrd="0" destOrd="0" presId="urn:microsoft.com/office/officeart/2005/8/layout/process2"/>
    <dgm:cxn modelId="{E7D2ED48-A8AF-4FE0-8639-EBF946C0B5AB}" type="presOf" srcId="{E339BB5C-FDD0-44CB-9397-93DF4BA070DC}" destId="{CBFC871F-415A-4C71-89A4-B9BB100F4D20}" srcOrd="0" destOrd="0" presId="urn:microsoft.com/office/officeart/2005/8/layout/process2"/>
    <dgm:cxn modelId="{E785417B-9D7C-4625-AF4D-A7FAEA5406F8}" type="presOf" srcId="{B5CE7D52-167C-4C74-9194-0596382983B5}" destId="{0A93C063-5FEA-44AE-A278-520E6FC3AA88}" srcOrd="0" destOrd="0" presId="urn:microsoft.com/office/officeart/2005/8/layout/process2"/>
    <dgm:cxn modelId="{D2714123-2E73-46BC-82EB-2AD43835CB91}" type="presOf" srcId="{F7C74B68-7459-4122-9950-FE38B20C55D2}" destId="{30625219-4EF4-48F8-87B3-B000C40E32DA}" srcOrd="0" destOrd="0" presId="urn:microsoft.com/office/officeart/2005/8/layout/process2"/>
    <dgm:cxn modelId="{9CD5B9B2-5284-4F15-81F2-6FFE2775A7A9}" type="presOf" srcId="{B6AE96A5-ADA7-4933-A75A-C3790C65E55A}" destId="{5E1908CA-A03F-401E-B09A-AC277E5FAFD8}" srcOrd="0" destOrd="0" presId="urn:microsoft.com/office/officeart/2005/8/layout/process2"/>
    <dgm:cxn modelId="{E6F547C8-72E4-496A-A909-C35A73171C07}" type="presOf" srcId="{B6AE96A5-ADA7-4933-A75A-C3790C65E55A}" destId="{AFBF8D6C-F6D6-4E43-8860-5275A273543C}" srcOrd="1" destOrd="0" presId="urn:microsoft.com/office/officeart/2005/8/layout/process2"/>
    <dgm:cxn modelId="{96F5B908-88A7-4651-825A-4DED839BA7C7}" type="presOf" srcId="{E227F939-53BE-444C-891E-F16DC3E01627}" destId="{A5D2BF84-D32C-4B2A-AD1F-01B6BF82C750}" srcOrd="0" destOrd="0" presId="urn:microsoft.com/office/officeart/2005/8/layout/process2"/>
    <dgm:cxn modelId="{8B3A5B09-F638-4E8C-8747-DCA1F33C76C7}" type="presOf" srcId="{F7C74B68-7459-4122-9950-FE38B20C55D2}" destId="{E8004FD6-B832-444A-B3D2-39743C513777}" srcOrd="1" destOrd="0" presId="urn:microsoft.com/office/officeart/2005/8/layout/process2"/>
    <dgm:cxn modelId="{146BEAB3-7E24-4A35-9836-BF89559C667C}" srcId="{E227F939-53BE-444C-891E-F16DC3E01627}" destId="{E339BB5C-FDD0-44CB-9397-93DF4BA070DC}" srcOrd="2" destOrd="0" parTransId="{8977466F-6B20-4D8C-9E84-B6078B1976E8}" sibTransId="{B6AE96A5-ADA7-4933-A75A-C3790C65E55A}"/>
    <dgm:cxn modelId="{22397BB9-1C05-463C-BE1C-843053C7A893}" srcId="{E227F939-53BE-444C-891E-F16DC3E01627}" destId="{B5CE7D52-167C-4C74-9194-0596382983B5}" srcOrd="1" destOrd="0" parTransId="{6833761A-BCB2-4489-9D2B-D2173C9F2978}" sibTransId="{F7C74B68-7459-4122-9950-FE38B20C55D2}"/>
    <dgm:cxn modelId="{D7267C7A-5CDE-4378-9973-8FD937495094}" srcId="{E227F939-53BE-444C-891E-F16DC3E01627}" destId="{75FDC488-D1BD-4B4C-8663-85E714272B53}" srcOrd="0" destOrd="0" parTransId="{190D6F68-7DDC-4373-8585-614CD07814F2}" sibTransId="{A53D7B40-2C75-4BC7-A9D2-6A8D0165C328}"/>
    <dgm:cxn modelId="{019AA636-0C9C-4D28-A1F6-E90515D2F7DC}" type="presOf" srcId="{8EDCEAEE-06CD-4E7B-A389-3D3A83661F48}" destId="{6948562E-DD45-4D2E-9C29-3034A7216565}" srcOrd="0" destOrd="0" presId="urn:microsoft.com/office/officeart/2005/8/layout/process2"/>
    <dgm:cxn modelId="{97B664EF-6B1E-435B-9840-F51BC2857C02}" type="presOf" srcId="{75FDC488-D1BD-4B4C-8663-85E714272B53}" destId="{87E01536-2B30-408B-91C8-841B8B90E8DF}" srcOrd="0" destOrd="0" presId="urn:microsoft.com/office/officeart/2005/8/layout/process2"/>
    <dgm:cxn modelId="{929D1C1E-3C9B-4556-B9A5-49801B78780B}" srcId="{E227F939-53BE-444C-891E-F16DC3E01627}" destId="{8EDCEAEE-06CD-4E7B-A389-3D3A83661F48}" srcOrd="3" destOrd="0" parTransId="{4882489C-7D4A-471E-9A9F-266AC0C8D183}" sibTransId="{EA9C8FCA-4514-44EA-804C-C0D62FBB3BC2}"/>
    <dgm:cxn modelId="{691FF746-045B-4B38-A56F-640703F01188}" type="presParOf" srcId="{A5D2BF84-D32C-4B2A-AD1F-01B6BF82C750}" destId="{87E01536-2B30-408B-91C8-841B8B90E8DF}" srcOrd="0" destOrd="0" presId="urn:microsoft.com/office/officeart/2005/8/layout/process2"/>
    <dgm:cxn modelId="{6C3C343F-AE35-4E13-8324-58C018A81D99}" type="presParOf" srcId="{A5D2BF84-D32C-4B2A-AD1F-01B6BF82C750}" destId="{5147BF4D-6740-45A4-A23D-7B66079EE342}" srcOrd="1" destOrd="0" presId="urn:microsoft.com/office/officeart/2005/8/layout/process2"/>
    <dgm:cxn modelId="{E071DF78-B1B9-4E44-B4D8-BC4F6D872424}" type="presParOf" srcId="{5147BF4D-6740-45A4-A23D-7B66079EE342}" destId="{890D487D-65DC-482D-8C40-5DC5400CE151}" srcOrd="0" destOrd="0" presId="urn:microsoft.com/office/officeart/2005/8/layout/process2"/>
    <dgm:cxn modelId="{D01669D2-83C4-4C7A-ABFD-29949F48020D}" type="presParOf" srcId="{A5D2BF84-D32C-4B2A-AD1F-01B6BF82C750}" destId="{0A93C063-5FEA-44AE-A278-520E6FC3AA88}" srcOrd="2" destOrd="0" presId="urn:microsoft.com/office/officeart/2005/8/layout/process2"/>
    <dgm:cxn modelId="{CAD01EA5-106E-4CE3-A2C7-B15021C65B49}" type="presParOf" srcId="{A5D2BF84-D32C-4B2A-AD1F-01B6BF82C750}" destId="{30625219-4EF4-48F8-87B3-B000C40E32DA}" srcOrd="3" destOrd="0" presId="urn:microsoft.com/office/officeart/2005/8/layout/process2"/>
    <dgm:cxn modelId="{0BEDF695-D163-4325-A1A0-C40C51A197FE}" type="presParOf" srcId="{30625219-4EF4-48F8-87B3-B000C40E32DA}" destId="{E8004FD6-B832-444A-B3D2-39743C513777}" srcOrd="0" destOrd="0" presId="urn:microsoft.com/office/officeart/2005/8/layout/process2"/>
    <dgm:cxn modelId="{468421C6-E315-4821-B835-1A0A31E6AD2B}" type="presParOf" srcId="{A5D2BF84-D32C-4B2A-AD1F-01B6BF82C750}" destId="{CBFC871F-415A-4C71-89A4-B9BB100F4D20}" srcOrd="4" destOrd="0" presId="urn:microsoft.com/office/officeart/2005/8/layout/process2"/>
    <dgm:cxn modelId="{3B879650-281C-439B-A4DD-DC1027346B23}" type="presParOf" srcId="{A5D2BF84-D32C-4B2A-AD1F-01B6BF82C750}" destId="{5E1908CA-A03F-401E-B09A-AC277E5FAFD8}" srcOrd="5" destOrd="0" presId="urn:microsoft.com/office/officeart/2005/8/layout/process2"/>
    <dgm:cxn modelId="{5B763440-5BAF-4B2B-965F-729DE0B7E534}" type="presParOf" srcId="{5E1908CA-A03F-401E-B09A-AC277E5FAFD8}" destId="{AFBF8D6C-F6D6-4E43-8860-5275A273543C}" srcOrd="0" destOrd="0" presId="urn:microsoft.com/office/officeart/2005/8/layout/process2"/>
    <dgm:cxn modelId="{E34EF8AC-D177-4598-B3B4-5FBAF1089A9B}" type="presParOf" srcId="{A5D2BF84-D32C-4B2A-AD1F-01B6BF82C750}" destId="{6948562E-DD45-4D2E-9C29-3034A7216565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1536-2B30-408B-91C8-841B8B90E8DF}">
      <dsp:nvSpPr>
        <dsp:cNvPr id="0" name=""/>
        <dsp:cNvSpPr/>
      </dsp:nvSpPr>
      <dsp:spPr>
        <a:xfrm>
          <a:off x="415751" y="1984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Step1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23605"/>
        <a:ext cx="1285495" cy="694945"/>
      </dsp:txXfrm>
    </dsp:sp>
    <dsp:sp modelId="{5147BF4D-6740-45A4-A23D-7B66079EE342}">
      <dsp:nvSpPr>
        <dsp:cNvPr id="0" name=""/>
        <dsp:cNvSpPr/>
      </dsp:nvSpPr>
      <dsp:spPr>
        <a:xfrm rot="5400000">
          <a:off x="941709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80464" y="786308"/>
        <a:ext cx="199310" cy="193774"/>
      </dsp:txXfrm>
    </dsp:sp>
    <dsp:sp modelId="{0A93C063-5FEA-44AE-A278-520E6FC3AA88}">
      <dsp:nvSpPr>
        <dsp:cNvPr id="0" name=""/>
        <dsp:cNvSpPr/>
      </dsp:nvSpPr>
      <dsp:spPr>
        <a:xfrm>
          <a:off x="415751" y="1109265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step2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1130886"/>
        <a:ext cx="1285495" cy="694945"/>
      </dsp:txXfrm>
    </dsp:sp>
    <dsp:sp modelId="{30625219-4EF4-48F8-87B3-B000C40E32DA}">
      <dsp:nvSpPr>
        <dsp:cNvPr id="0" name=""/>
        <dsp:cNvSpPr/>
      </dsp:nvSpPr>
      <dsp:spPr>
        <a:xfrm rot="5400000">
          <a:off x="941709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80464" y="1893589"/>
        <a:ext cx="199310" cy="193774"/>
      </dsp:txXfrm>
    </dsp:sp>
    <dsp:sp modelId="{CBFC871F-415A-4C71-89A4-B9BB100F4D20}">
      <dsp:nvSpPr>
        <dsp:cNvPr id="0" name=""/>
        <dsp:cNvSpPr/>
      </dsp:nvSpPr>
      <dsp:spPr>
        <a:xfrm>
          <a:off x="415751" y="2216546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step3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2238167"/>
        <a:ext cx="1285495" cy="694945"/>
      </dsp:txXfrm>
    </dsp:sp>
    <dsp:sp modelId="{5E1908CA-A03F-401E-B09A-AC277E5FAFD8}">
      <dsp:nvSpPr>
        <dsp:cNvPr id="0" name=""/>
        <dsp:cNvSpPr/>
      </dsp:nvSpPr>
      <dsp:spPr>
        <a:xfrm rot="5400000">
          <a:off x="941709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80464" y="3000871"/>
        <a:ext cx="199310" cy="193774"/>
      </dsp:txXfrm>
    </dsp:sp>
    <dsp:sp modelId="{6948562E-DD45-4D2E-9C29-3034A7216565}">
      <dsp:nvSpPr>
        <dsp:cNvPr id="0" name=""/>
        <dsp:cNvSpPr/>
      </dsp:nvSpPr>
      <dsp:spPr>
        <a:xfrm>
          <a:off x="415751" y="3323828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step4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3345449"/>
        <a:ext cx="1285495" cy="694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1536-2B30-408B-91C8-841B8B90E8DF}">
      <dsp:nvSpPr>
        <dsp:cNvPr id="0" name=""/>
        <dsp:cNvSpPr/>
      </dsp:nvSpPr>
      <dsp:spPr>
        <a:xfrm>
          <a:off x="415751" y="1984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Step1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23605"/>
        <a:ext cx="1285495" cy="694945"/>
      </dsp:txXfrm>
    </dsp:sp>
    <dsp:sp modelId="{5147BF4D-6740-45A4-A23D-7B66079EE342}">
      <dsp:nvSpPr>
        <dsp:cNvPr id="0" name=""/>
        <dsp:cNvSpPr/>
      </dsp:nvSpPr>
      <dsp:spPr>
        <a:xfrm rot="5400000">
          <a:off x="941709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80464" y="786308"/>
        <a:ext cx="199310" cy="193774"/>
      </dsp:txXfrm>
    </dsp:sp>
    <dsp:sp modelId="{0A93C063-5FEA-44AE-A278-520E6FC3AA88}">
      <dsp:nvSpPr>
        <dsp:cNvPr id="0" name=""/>
        <dsp:cNvSpPr/>
      </dsp:nvSpPr>
      <dsp:spPr>
        <a:xfrm>
          <a:off x="415751" y="1109265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step2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1130886"/>
        <a:ext cx="1285495" cy="694945"/>
      </dsp:txXfrm>
    </dsp:sp>
    <dsp:sp modelId="{30625219-4EF4-48F8-87B3-B000C40E32DA}">
      <dsp:nvSpPr>
        <dsp:cNvPr id="0" name=""/>
        <dsp:cNvSpPr/>
      </dsp:nvSpPr>
      <dsp:spPr>
        <a:xfrm rot="5400000">
          <a:off x="941709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80464" y="1893589"/>
        <a:ext cx="199310" cy="193774"/>
      </dsp:txXfrm>
    </dsp:sp>
    <dsp:sp modelId="{CBFC871F-415A-4C71-89A4-B9BB100F4D20}">
      <dsp:nvSpPr>
        <dsp:cNvPr id="0" name=""/>
        <dsp:cNvSpPr/>
      </dsp:nvSpPr>
      <dsp:spPr>
        <a:xfrm>
          <a:off x="415751" y="2216546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step3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2238167"/>
        <a:ext cx="1285495" cy="694945"/>
      </dsp:txXfrm>
    </dsp:sp>
    <dsp:sp modelId="{5E1908CA-A03F-401E-B09A-AC277E5FAFD8}">
      <dsp:nvSpPr>
        <dsp:cNvPr id="0" name=""/>
        <dsp:cNvSpPr/>
      </dsp:nvSpPr>
      <dsp:spPr>
        <a:xfrm rot="5400000">
          <a:off x="941709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980464" y="3000871"/>
        <a:ext cx="199310" cy="193774"/>
      </dsp:txXfrm>
    </dsp:sp>
    <dsp:sp modelId="{6948562E-DD45-4D2E-9C29-3034A7216565}">
      <dsp:nvSpPr>
        <dsp:cNvPr id="0" name=""/>
        <dsp:cNvSpPr/>
      </dsp:nvSpPr>
      <dsp:spPr>
        <a:xfrm>
          <a:off x="415751" y="3323828"/>
          <a:ext cx="1328737" cy="73818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step4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7372" y="3345449"/>
        <a:ext cx="1285495" cy="69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007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8072" y="950863"/>
            <a:ext cx="7772400" cy="1470025"/>
          </a:xfrm>
        </p:spPr>
        <p:txBody>
          <a:bodyPr/>
          <a:lstStyle>
            <a:lvl1pPr algn="l">
              <a:defRPr sz="4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3883496"/>
            <a:ext cx="4968552" cy="8416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082E-1EE8-4EBD-B307-64A79574254C}" type="datetimeFigureOut">
              <a:rPr lang="zh-TW" altLang="en-US"/>
              <a:pPr>
                <a:defRPr/>
              </a:pPr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99109-DD01-4151-8298-5F3C807D7F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701824"/>
            <a:ext cx="8229600" cy="1143000"/>
          </a:xfrm>
        </p:spPr>
        <p:txBody>
          <a:bodyPr/>
          <a:lstStyle>
            <a:lvl1pPr algn="l">
              <a:defRPr sz="3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06531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FE7E-CB81-4612-A895-A7B8EB4B1696}" type="datetimeFigureOut">
              <a:rPr lang="zh-TW" altLang="en-US"/>
              <a:pPr>
                <a:defRPr/>
              </a:pPr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B392-158A-4544-94B9-895FE33A0A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008" y="986805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3AFA-F752-43B2-8E0E-FCA3EB1CF871}" type="datetimeFigureOut">
              <a:rPr lang="zh-TW" altLang="en-US"/>
              <a:pPr>
                <a:defRPr/>
              </a:pPr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05A6D-5326-401F-8DF3-38A86C6FCB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5A8BC2-7934-4CBA-BF21-7E3EB88E6E65}" type="datetimeFigureOut">
              <a:rPr lang="zh-TW" altLang="en-US"/>
              <a:pPr>
                <a:defRPr/>
              </a:pPr>
              <a:t>2018/4/18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E30D64-9C37-4929-9FFE-CAE4376E7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pPr algn="ctr"/>
            <a:r>
              <a:rPr lang="zh-TW" altLang="zh-TW" sz="4400" b="1" dirty="0"/>
              <a:t>期中、期末</a:t>
            </a:r>
            <a:r>
              <a:rPr lang="zh-TW" altLang="zh-TW" sz="4400" b="1" dirty="0" smtClean="0"/>
              <a:t>考試制度改革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 smtClean="0"/>
              <a:t>Q&amp;A</a:t>
            </a:r>
            <a:endParaRPr lang="zh-TW" altLang="en-US" sz="4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915816" y="4221088"/>
            <a:ext cx="4968552" cy="841648"/>
          </a:xfrm>
        </p:spPr>
        <p:txBody>
          <a:bodyPr/>
          <a:lstStyle/>
          <a:p>
            <a:pPr algn="r"/>
            <a:r>
              <a:rPr lang="zh-TW" altLang="en-US" dirty="0" smtClean="0"/>
              <a:t>教務處註冊課務組　編制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對於滿堂的學生來說，這樣考試週</a:t>
            </a:r>
            <a:r>
              <a:rPr lang="zh-TW" altLang="zh-TW" dirty="0" smtClean="0"/>
              <a:t>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</a:t>
            </a:r>
            <a:r>
              <a:rPr lang="zh-TW" altLang="zh-TW" dirty="0" smtClean="0"/>
              <a:t>負擔</a:t>
            </a:r>
            <a:r>
              <a:rPr lang="zh-TW" altLang="zh-TW" dirty="0"/>
              <a:t>會很</a:t>
            </a:r>
            <a:r>
              <a:rPr lang="zh-TW" altLang="zh-TW" dirty="0" smtClean="0"/>
              <a:t>重</a:t>
            </a:r>
            <a:r>
              <a:rPr lang="zh-TW" altLang="en-US" dirty="0" smtClean="0"/>
              <a:t>，倘若又遇上重科都擠在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en-US" dirty="0" smtClean="0"/>
              <a:t>同一天考，要學生該如何是好？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85293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新制度與舊制度同樣具有可改變考試週次的特性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，也由於新制度上路後，學生可以提早知道各科預設的考試時間，因此可提前與老師溝通協調。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955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48872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各科排考試時間在不同週次，會</a:t>
            </a:r>
            <a:r>
              <a:rPr lang="zh-TW" altLang="zh-TW" dirty="0" smtClean="0"/>
              <a:t>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zh-TW" dirty="0" smtClean="0"/>
              <a:t>成當</a:t>
            </a:r>
            <a:r>
              <a:rPr lang="zh-TW" altLang="zh-TW" dirty="0"/>
              <a:t>週要上課又要考試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這樣不是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en-US" dirty="0" smtClean="0"/>
              <a:t>增加學生負擔嗎</a:t>
            </a:r>
            <a:r>
              <a:rPr lang="zh-TW" altLang="zh-TW" dirty="0" smtClean="0"/>
              <a:t>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85293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在舊制中，各科也是可以在任何週次安排考試的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，因此仍舊可能有當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需要上課又需要考試的情況發生。差異僅在依循舊制的話，考試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週的時候就會停課，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學生將白白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損失受教權。</a:t>
            </a:r>
          </a:p>
        </p:txBody>
      </p:sp>
    </p:spTree>
    <p:extLst>
      <p:ext uri="{BB962C8B-B14F-4D97-AF65-F5344CB8AC3E}">
        <p14:creationId xmlns:p14="http://schemas.microsoft.com/office/powerpoint/2010/main" val="201962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48872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新制上路後，多的兩週上課時間</a:t>
            </a:r>
            <a:r>
              <a:rPr lang="zh-TW" altLang="zh-TW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</a:t>
            </a:r>
            <a:r>
              <a:rPr lang="zh-TW" altLang="zh-TW" dirty="0" smtClean="0"/>
              <a:t>學生</a:t>
            </a:r>
            <a:r>
              <a:rPr lang="zh-TW" altLang="zh-TW" dirty="0"/>
              <a:t>真的會去嗎？不會去上課，</a:t>
            </a:r>
            <a:r>
              <a:rPr lang="zh-TW" altLang="zh-TW" dirty="0" smtClean="0"/>
              <a:t>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zh-TW" dirty="0" smtClean="0"/>
              <a:t>何必</a:t>
            </a:r>
            <a:r>
              <a:rPr lang="zh-TW" altLang="zh-TW" dirty="0"/>
              <a:t>改制度？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85293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新制是為了保障同學們本來就該有的受教權，而同學是否把握是另一回事喔～</a:t>
            </a:r>
          </a:p>
        </p:txBody>
      </p:sp>
    </p:spTree>
    <p:extLst>
      <p:ext uri="{BB962C8B-B14F-4D97-AF65-F5344CB8AC3E}">
        <p14:creationId xmlns:p14="http://schemas.microsoft.com/office/powerpoint/2010/main" val="413336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48872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原本考試教室就很難借了，新制</a:t>
            </a:r>
            <a:r>
              <a:rPr lang="zh-TW" altLang="zh-TW" dirty="0" smtClean="0"/>
              <a:t>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</a:t>
            </a:r>
            <a:r>
              <a:rPr lang="zh-TW" altLang="zh-TW" dirty="0" smtClean="0"/>
              <a:t>路</a:t>
            </a:r>
            <a:r>
              <a:rPr lang="zh-TW" altLang="zh-TW" dirty="0"/>
              <a:t>後，不是更難調動？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49289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新制是預設原班在原上課時段及教室考試，所以所有的上課教室都會開放成考試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教室，考試教室數量將會較舊制多，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且原班會有最基礎可用的考試教室（即上課教室）。</a:t>
            </a:r>
          </a:p>
        </p:txBody>
      </p:sp>
    </p:spTree>
    <p:extLst>
      <p:ext uri="{BB962C8B-B14F-4D97-AF65-F5344CB8AC3E}">
        <p14:creationId xmlns:p14="http://schemas.microsoft.com/office/powerpoint/2010/main" val="263181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48872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新制上路後，考試時間會變得很亂</a:t>
            </a:r>
            <a:r>
              <a:rPr lang="zh-TW" altLang="zh-TW" dirty="0" smtClean="0"/>
              <a:t>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　</a:t>
            </a:r>
            <a:r>
              <a:rPr lang="zh-TW" altLang="zh-TW" dirty="0" smtClean="0"/>
              <a:t>很</a:t>
            </a:r>
            <a:r>
              <a:rPr lang="zh-TW" altLang="zh-TW" dirty="0"/>
              <a:t>難記怎麼辦？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49289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由於新制度預設在原班原時段原教室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進行期中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、期末考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，相信考試時間會比較好記，而缺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情況也預計會較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舊制來的低。另外，依循舊制相同，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學生仍可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上系統查詢。</a:t>
            </a:r>
          </a:p>
        </p:txBody>
      </p:sp>
    </p:spTree>
    <p:extLst>
      <p:ext uri="{BB962C8B-B14F-4D97-AF65-F5344CB8AC3E}">
        <p14:creationId xmlns:p14="http://schemas.microsoft.com/office/powerpoint/2010/main" val="4074891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848872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新制上路後，各班的上課時間</a:t>
            </a:r>
            <a:r>
              <a:rPr lang="zh-TW" altLang="zh-TW" dirty="0" smtClean="0"/>
              <a:t>不同，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zh-TW" dirty="0" smtClean="0"/>
              <a:t>多</a:t>
            </a:r>
            <a:r>
              <a:rPr lang="zh-TW" altLang="zh-TW" dirty="0"/>
              <a:t>班的共同必修該如何安排考試？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49289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若該科教師群有統一考試的需要，可由教務處協助教師們另定考試時間，會以不衝堂的時間（例如晚上或中午）進行考試。倘若真的無法安排在同時段考試，將會建議該科各班使用不同試題進行考試。</a:t>
            </a:r>
          </a:p>
        </p:txBody>
      </p:sp>
    </p:spTree>
    <p:extLst>
      <p:ext uri="{BB962C8B-B14F-4D97-AF65-F5344CB8AC3E}">
        <p14:creationId xmlns:p14="http://schemas.microsoft.com/office/powerpoint/2010/main" val="220519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/>
          <a:lstStyle/>
          <a:p>
            <a:pPr algn="ctr"/>
            <a:r>
              <a:rPr lang="en-US" altLang="zh-TW" sz="4400" b="1" dirty="0" smtClean="0"/>
              <a:t>The end</a:t>
            </a:r>
            <a:br>
              <a:rPr lang="en-US" altLang="zh-TW" sz="4400" b="1" dirty="0" smtClean="0"/>
            </a:br>
            <a:r>
              <a:rPr lang="zh-TW" altLang="en-US" sz="2800" b="1" dirty="0" smtClean="0"/>
              <a:t>感謝您對本次改革的關心與提</a:t>
            </a:r>
            <a:r>
              <a:rPr lang="zh-TW" altLang="en-US" sz="2800" b="1" dirty="0"/>
              <a:t>問</a:t>
            </a:r>
            <a:endParaRPr lang="zh-TW" altLang="en-US" sz="28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915816" y="4221088"/>
            <a:ext cx="4968552" cy="841648"/>
          </a:xfrm>
        </p:spPr>
        <p:txBody>
          <a:bodyPr/>
          <a:lstStyle/>
          <a:p>
            <a:pPr algn="r"/>
            <a:r>
              <a:rPr lang="zh-TW" altLang="en-US" dirty="0" smtClean="0"/>
              <a:t>教務處註冊課務組　編制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494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Q.</a:t>
            </a:r>
            <a:r>
              <a:rPr lang="zh-TW" altLang="zh-TW" dirty="0"/>
              <a:t>期中、期末考試制度為什麼要改？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184482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 smtClean="0"/>
              <a:t>　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學年度期中、期末考週的考科數目平均僅有總開課數的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23.67%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，表示約有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75%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的科目直接喪失兩週的授課時間，另外又可能因為考試時間的調動而導致學生的「實際上課」時間僅有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週，與教育部規定嚴重不符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根據教育部「大學法施行細則」第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條規定：「本法第二十六條第五項鎖定大學學分之計算，原則已授課滿十八小時為一學分」，可知舊考試制度嚴重影響學生受教權，為保障學生之受教權「最優化」，因此需要改制，讓學生的受教權保持在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週（授課與考試總計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週）。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2986859921"/>
              </p:ext>
            </p:extLst>
          </p:nvPr>
        </p:nvGraphicFramePr>
        <p:xfrm>
          <a:off x="971600" y="4221088"/>
          <a:ext cx="3900170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圖表 11"/>
          <p:cNvGraphicFramePr/>
          <p:nvPr>
            <p:extLst>
              <p:ext uri="{D42A27DB-BD31-4B8C-83A1-F6EECF244321}">
                <p14:modId xmlns:p14="http://schemas.microsoft.com/office/powerpoint/2010/main" val="2626033642"/>
              </p:ext>
            </p:extLst>
          </p:nvPr>
        </p:nvGraphicFramePr>
        <p:xfrm>
          <a:off x="5159802" y="4153148"/>
          <a:ext cx="2271395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Q.</a:t>
            </a:r>
            <a:r>
              <a:rPr lang="zh-TW" altLang="zh-TW" dirty="0"/>
              <a:t>原先舊制度如何運作？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2627784" y="211844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訂出考試週的共同基礎考程（僅有部分科目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28063695"/>
              </p:ext>
            </p:extLst>
          </p:nvPr>
        </p:nvGraphicFramePr>
        <p:xfrm>
          <a:off x="683568" y="1916832"/>
          <a:ext cx="2160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2627784" y="54118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系統查詢考試時間、地點及座位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4221724"/>
            <a:ext cx="5487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由教務處統一規劃座位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兩班或以上之不同科目混合考試</a:t>
            </a:r>
          </a:p>
        </p:txBody>
      </p:sp>
      <p:sp>
        <p:nvSpPr>
          <p:cNvPr id="7" name="矩形 6"/>
          <p:cNvSpPr/>
          <p:nvPr/>
        </p:nvSpPr>
        <p:spPr>
          <a:xfrm>
            <a:off x="2627784" y="303158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其餘科目由各班至教務處登記考試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由教務處統一安排考試地點</a:t>
            </a:r>
          </a:p>
        </p:txBody>
      </p:sp>
    </p:spTree>
    <p:extLst>
      <p:ext uri="{BB962C8B-B14F-4D97-AF65-F5344CB8AC3E}">
        <p14:creationId xmlns:p14="http://schemas.microsoft.com/office/powerpoint/2010/main" val="326183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Q.</a:t>
            </a:r>
            <a:r>
              <a:rPr lang="zh-TW" altLang="en-US" dirty="0"/>
              <a:t>新</a:t>
            </a:r>
            <a:r>
              <a:rPr lang="zh-TW" altLang="zh-TW" dirty="0" smtClean="0"/>
              <a:t>制度</a:t>
            </a:r>
            <a:r>
              <a:rPr lang="zh-TW" altLang="en-US" dirty="0" smtClean="0"/>
              <a:t>又是</a:t>
            </a:r>
            <a:r>
              <a:rPr lang="zh-TW" altLang="zh-TW" dirty="0" smtClean="0"/>
              <a:t>如何</a:t>
            </a:r>
            <a:r>
              <a:rPr lang="zh-TW" altLang="zh-TW" dirty="0"/>
              <a:t>運作？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2627784" y="211844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訂出考試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/>
          <p:cNvGraphicFramePr/>
          <p:nvPr/>
        </p:nvGraphicFramePr>
        <p:xfrm>
          <a:off x="683568" y="1916832"/>
          <a:ext cx="2160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 3"/>
          <p:cNvSpPr/>
          <p:nvPr/>
        </p:nvSpPr>
        <p:spPr>
          <a:xfrm>
            <a:off x="2627784" y="54118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系統查詢考試時間、地點及座位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27784" y="4293096"/>
            <a:ext cx="5487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由系統直接規劃座位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7784" y="303158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所有科目預設於考試週的原班原時段進行考試，多班課程可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衝堂時間（例如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進行考試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205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Q.</a:t>
            </a:r>
            <a:r>
              <a:rPr lang="zh-TW" altLang="zh-TW" dirty="0"/>
              <a:t>期中、期末考試的新舊制度差在哪？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50183"/>
              </p:ext>
            </p:extLst>
          </p:nvPr>
        </p:nvGraphicFramePr>
        <p:xfrm>
          <a:off x="899592" y="1700808"/>
          <a:ext cx="7128792" cy="4343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160"/>
                <a:gridCol w="2844316"/>
                <a:gridCol w="2844316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新制度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舊制度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8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</a:t>
                      </a:r>
                      <a:endParaRPr lang="en-US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照常上課（多元形式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停課</a:t>
                      </a:r>
                      <a:endParaRPr lang="en-US" altLang="zh-TW" sz="15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喪失應有之受教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6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衝堂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預設於原班原上課時間地點考試。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學生較不會有衝堂問題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需另外提前一周安排衝堂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再度喪失應有之受教權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2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欲另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</a:t>
                      </a:r>
                      <a:endParaRPr lang="en-US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週次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未強迫於考試週進行考試，教師可與學生商討後，安排提前或延後，但考試週需補上課。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即調課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未強迫於考試週進行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r>
                        <a:rPr lang="zh-TW" altLang="en-US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可與學生商討後，安排提前或延後，考試週即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停課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喪失應有之受教權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9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多班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endParaRPr lang="en-US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共同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科目考試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可規劃多班統一考試，以中午或晚上時間進行考試，由教務處協助安排。原課程時間不須補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即調課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由教務處統一預先安排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5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作弊防範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教室倘若太小，可以提出換教室，將開放併班考試後多出來的教室提供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由不同科目之考生交叉座位，較無作弊</a:t>
                      </a:r>
                      <a:r>
                        <a:rPr lang="zh-TW" sz="15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嫌疑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13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如果老師們都把考試排在晚上，那</a:t>
            </a:r>
            <a:r>
              <a:rPr lang="zh-TW" altLang="zh-TW" dirty="0" smtClean="0"/>
              <a:t>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</a:t>
            </a:r>
            <a:r>
              <a:rPr lang="zh-TW" altLang="zh-TW" dirty="0" smtClean="0"/>
              <a:t>堂</a:t>
            </a:r>
            <a:r>
              <a:rPr lang="zh-TW" altLang="zh-TW" dirty="0"/>
              <a:t>考怎麼辦？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971600" y="242088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無論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新制或是舊制都可能會有衝堂考的問題，但是新制預設在原班原時段地點考試，會相較於舊制由教務處統一打散再排來的較不易發生衝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堂。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65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兩場考試之間的休息時間變的很少</a:t>
            </a:r>
            <a:r>
              <a:rPr lang="zh-TW" altLang="zh-TW" dirty="0" smtClean="0"/>
              <a:t>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　</a:t>
            </a:r>
            <a:r>
              <a:rPr lang="zh-TW" altLang="zh-TW" dirty="0" smtClean="0"/>
              <a:t>學生</a:t>
            </a:r>
            <a:r>
              <a:rPr lang="zh-TW" altLang="zh-TW" dirty="0"/>
              <a:t>換教室會有</a:t>
            </a:r>
            <a:r>
              <a:rPr lang="zh-TW" altLang="zh-TW" dirty="0" smtClean="0"/>
              <a:t>困難</a:t>
            </a:r>
            <a:r>
              <a:rPr lang="zh-TW" altLang="en-US" dirty="0" smtClean="0"/>
              <a:t>，怎麼解決？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42088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舊制的休息時間之所以這麼長，是因為那是學生喪失的受教權的時間，而新制就是為了保障學生的受教權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。此外，若為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單一學分的科目，會請該科老師考試時間縮為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</a:p>
        </p:txBody>
      </p:sp>
    </p:spTree>
    <p:extLst>
      <p:ext uri="{BB962C8B-B14F-4D97-AF65-F5344CB8AC3E}">
        <p14:creationId xmlns:p14="http://schemas.microsoft.com/office/powerpoint/2010/main" val="300100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新制上路後，每一科一定要有期中</a:t>
            </a:r>
            <a:r>
              <a:rPr lang="zh-TW" altLang="zh-TW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zh-TW" dirty="0" smtClean="0"/>
              <a:t>期末考</a:t>
            </a:r>
            <a:r>
              <a:rPr lang="zh-TW" altLang="zh-TW" dirty="0"/>
              <a:t>嗎？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42088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很多同學反映原本沒有考試的通識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課會因此需加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考期中、期末考，負擔很重。其實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這樣喔！老師仍舊有權決定以何種形式來評估學生學習效益，因此不一定要考期中、期末考。</a:t>
            </a:r>
          </a:p>
        </p:txBody>
      </p:sp>
    </p:spTree>
    <p:extLst>
      <p:ext uri="{BB962C8B-B14F-4D97-AF65-F5344CB8AC3E}">
        <p14:creationId xmlns:p14="http://schemas.microsoft.com/office/powerpoint/2010/main" val="31013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1143000"/>
          </a:xfrm>
        </p:spPr>
        <p:txBody>
          <a:bodyPr/>
          <a:lstStyle/>
          <a:p>
            <a:pPr indent="-457200"/>
            <a:r>
              <a:rPr lang="en-US" altLang="zh-TW" dirty="0" smtClean="0"/>
              <a:t>Q.</a:t>
            </a:r>
            <a:r>
              <a:rPr lang="zh-TW" altLang="zh-TW" dirty="0"/>
              <a:t>新制上路後，到底是各班各自安排</a:t>
            </a:r>
            <a:r>
              <a:rPr lang="zh-TW" altLang="zh-TW" dirty="0" smtClean="0"/>
              <a:t>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</a:t>
            </a:r>
            <a:r>
              <a:rPr lang="zh-TW" altLang="zh-TW" dirty="0" smtClean="0"/>
              <a:t>試</a:t>
            </a:r>
            <a:r>
              <a:rPr lang="zh-TW" altLang="zh-TW" dirty="0"/>
              <a:t>時間，還是一定要在考試週考試？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 flipH="1">
            <a:off x="755576" y="242088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新制「預設」在考試週進行考試，但與舊制相同，可以在任何週次安排期中、期末考。若考試週未考試，則須補上課，即不同週次間調課的意思。</a:t>
            </a:r>
          </a:p>
        </p:txBody>
      </p:sp>
    </p:spTree>
    <p:extLst>
      <p:ext uri="{BB962C8B-B14F-4D97-AF65-F5344CB8AC3E}">
        <p14:creationId xmlns:p14="http://schemas.microsoft.com/office/powerpoint/2010/main" val="2292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540</Words>
  <Application>Microsoft Office PowerPoint</Application>
  <PresentationFormat>如螢幕大小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期中、期末考試制度改革 Q&amp;A</vt:lpstr>
      <vt:lpstr>Q.期中、期末考試制度為什麼要改？</vt:lpstr>
      <vt:lpstr>Q.原先舊制度如何運作？</vt:lpstr>
      <vt:lpstr>Q.新制度又是如何運作？</vt:lpstr>
      <vt:lpstr>Q.期中、期末考試的新舊制度差在哪？</vt:lpstr>
      <vt:lpstr>Q.如果老師們都把考試排在晚上，那衝 　堂考怎麼辦？</vt:lpstr>
      <vt:lpstr>Q.兩場考試之間的休息時間變的很少， 　學生換教室會有困難，怎麼解決？</vt:lpstr>
      <vt:lpstr>Q.新制上路後，每一科一定要有期中、 　期末考嗎？</vt:lpstr>
      <vt:lpstr>Q.新制上路後，到底是各班各自安排考 　試時間，還是一定要在考試週考試？</vt:lpstr>
      <vt:lpstr>Q.對於滿堂的學生來說，這樣考試週的 　負擔會很重，倘若又遇上重科都擠在 　同一天考，要學生該如何是好？</vt:lpstr>
      <vt:lpstr>Q.各科排考試時間在不同週次，會造 　成當週要上課又要考試，這樣不是　 　增加學生負擔嗎？</vt:lpstr>
      <vt:lpstr>Q.新制上路後，多的兩週上課時間， 　學生真的會去嗎？不會去上課，又 　何必改制度？</vt:lpstr>
      <vt:lpstr>Q.原本考試教室就很難借了，新制上 　路後，不是更難調動？</vt:lpstr>
      <vt:lpstr>Q.新制上路後，考試時間會變得很亂， 　很難記怎麼辦？</vt:lpstr>
      <vt:lpstr>Q.新制上路後，各班的上課時間不同， 　多班的共同必修該如何安排考試？</vt:lpstr>
      <vt:lpstr>The end 感謝您對本次改革的關心與提問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14</cp:revision>
  <dcterms:created xsi:type="dcterms:W3CDTF">2009-10-14T03:27:16Z</dcterms:created>
  <dcterms:modified xsi:type="dcterms:W3CDTF">2018-04-18T01:23:07Z</dcterms:modified>
</cp:coreProperties>
</file>