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61" r:id="rId4"/>
    <p:sldId id="259" r:id="rId5"/>
    <p:sldId id="262" r:id="rId6"/>
    <p:sldId id="263" r:id="rId7"/>
    <p:sldId id="266" r:id="rId8"/>
    <p:sldId id="265" r:id="rId9"/>
    <p:sldId id="267" r:id="rId10"/>
    <p:sldId id="268" r:id="rId11"/>
    <p:sldId id="269" r:id="rId12"/>
    <p:sldId id="270" r:id="rId13"/>
    <p:sldId id="273" r:id="rId14"/>
    <p:sldId id="271" r:id="rId15"/>
    <p:sldId id="272" r:id="rId16"/>
    <p:sldId id="274" r:id="rId17"/>
    <p:sldId id="275" r:id="rId18"/>
    <p:sldId id="276" r:id="rId19"/>
    <p:sldId id="277" r:id="rId20"/>
    <p:sldId id="282" r:id="rId21"/>
    <p:sldId id="278" r:id="rId22"/>
    <p:sldId id="279" r:id="rId23"/>
    <p:sldId id="280" r:id="rId24"/>
    <p:sldId id="281" r:id="rId25"/>
    <p:sldId id="283" r:id="rId26"/>
    <p:sldId id="260"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49C39-37CD-4696-B693-8AF1CD30F68B}" type="datetimeFigureOut">
              <a:rPr lang="zh-TW" altLang="en-US" smtClean="0"/>
              <a:t>2020/10/22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8B1EC-B7D5-454F-B867-B399A4E3C4DE}" type="slidenum">
              <a:rPr lang="zh-TW" altLang="en-US" smtClean="0"/>
              <a:t>‹#›</a:t>
            </a:fld>
            <a:endParaRPr lang="zh-TW" altLang="en-US"/>
          </a:p>
        </p:txBody>
      </p:sp>
    </p:spTree>
    <p:extLst>
      <p:ext uri="{BB962C8B-B14F-4D97-AF65-F5344CB8AC3E}">
        <p14:creationId xmlns:p14="http://schemas.microsoft.com/office/powerpoint/2010/main" val="109988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3FAC859-6BF9-488A-8103-C59B87916BBF}" type="slidenum">
              <a:rPr kumimoji="0" lang="zh-TW" altLang="en-US">
                <a:latin typeface="Calibri" pitchFamily="34" charset="0"/>
              </a:rPr>
              <a:pPr/>
              <a:t>1</a:t>
            </a:fld>
            <a:endParaRPr kumimoji="0" lang="zh-TW"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10</a:t>
            </a:fld>
            <a:endParaRPr kumimoji="0" lang="zh-TW"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11</a:t>
            </a:fld>
            <a:endParaRPr kumimoji="0" lang="zh-TW"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12</a:t>
            </a:fld>
            <a:endParaRPr kumimoji="0" lang="zh-TW"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13</a:t>
            </a:fld>
            <a:endParaRPr kumimoji="0" lang="zh-TW"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14</a:t>
            </a:fld>
            <a:endParaRPr kumimoji="0" lang="zh-TW"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505D7D78-2D02-4401-BDE4-ACFE3EEBB3C0}" type="slidenum">
              <a:rPr kumimoji="0" lang="zh-TW" altLang="en-US">
                <a:latin typeface="Calibri" pitchFamily="34" charset="0"/>
              </a:rPr>
              <a:pPr/>
              <a:t>15</a:t>
            </a:fld>
            <a:endParaRPr kumimoji="0" lang="zh-TW"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16</a:t>
            </a:fld>
            <a:endParaRPr kumimoji="0" lang="zh-TW"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17</a:t>
            </a:fld>
            <a:endParaRPr kumimoji="0" lang="zh-TW"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18</a:t>
            </a:fld>
            <a:endParaRPr kumimoji="0" lang="zh-TW"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19</a:t>
            </a:fld>
            <a:endParaRPr kumimoji="0" lang="zh-TW"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505D7D78-2D02-4401-BDE4-ACFE3EEBB3C0}" type="slidenum">
              <a:rPr kumimoji="0" lang="zh-TW" altLang="en-US">
                <a:latin typeface="Calibri" pitchFamily="34" charset="0"/>
              </a:rPr>
              <a:pPr/>
              <a:t>2</a:t>
            </a:fld>
            <a:endParaRPr kumimoji="0" lang="zh-TW"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505D7D78-2D02-4401-BDE4-ACFE3EEBB3C0}" type="slidenum">
              <a:rPr kumimoji="0" lang="zh-TW" altLang="en-US">
                <a:latin typeface="Calibri" pitchFamily="34" charset="0"/>
              </a:rPr>
              <a:pPr/>
              <a:t>20</a:t>
            </a:fld>
            <a:endParaRPr kumimoji="0" lang="zh-TW"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21</a:t>
            </a:fld>
            <a:endParaRPr kumimoji="0" lang="zh-TW"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22</a:t>
            </a:fld>
            <a:endParaRPr kumimoji="0" lang="zh-TW"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23</a:t>
            </a:fld>
            <a:endParaRPr kumimoji="0" lang="zh-TW"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24</a:t>
            </a:fld>
            <a:endParaRPr kumimoji="0" lang="zh-TW"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25</a:t>
            </a:fld>
            <a:endParaRPr kumimoji="0" lang="zh-TW" alt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97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100446BF-72A8-4C97-93D6-22DCBB7675C9}" type="slidenum">
              <a:rPr kumimoji="0" lang="zh-TW" altLang="en-US">
                <a:latin typeface="Calibri" pitchFamily="34" charset="0"/>
              </a:rPr>
              <a:pPr/>
              <a:t>26</a:t>
            </a:fld>
            <a:endParaRPr kumimoji="0" lang="zh-TW"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505D7D78-2D02-4401-BDE4-ACFE3EEBB3C0}" type="slidenum">
              <a:rPr kumimoji="0" lang="zh-TW" altLang="en-US">
                <a:latin typeface="Calibri" pitchFamily="34" charset="0"/>
              </a:rPr>
              <a:pPr/>
              <a:t>3</a:t>
            </a:fld>
            <a:endParaRPr kumimoji="0" lang="zh-TW"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4</a:t>
            </a:fld>
            <a:endParaRPr kumimoji="0" lang="zh-TW"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5</a:t>
            </a:fld>
            <a:endParaRPr kumimoji="0" lang="zh-TW"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6</a:t>
            </a:fld>
            <a:endParaRPr kumimoji="0" lang="zh-TW"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505D7D78-2D02-4401-BDE4-ACFE3EEBB3C0}" type="slidenum">
              <a:rPr kumimoji="0" lang="zh-TW" altLang="en-US">
                <a:latin typeface="Calibri" pitchFamily="34" charset="0"/>
              </a:rPr>
              <a:pPr/>
              <a:t>7</a:t>
            </a:fld>
            <a:endParaRPr kumimoji="0" lang="zh-TW"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8</a:t>
            </a:fld>
            <a:endParaRPr kumimoji="0" lang="zh-TW"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CF0D85F-8BC5-4BD3-AE36-D00EDC4F4D71}" type="slidenum">
              <a:rPr kumimoji="0" lang="zh-TW" altLang="en-US">
                <a:latin typeface="Calibri" pitchFamily="34" charset="0"/>
              </a:rPr>
              <a:pPr/>
              <a:t>9</a:t>
            </a:fld>
            <a:endParaRPr kumimoji="0" lang="zh-TW"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28666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84615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389299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256389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384071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292894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67638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4646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4461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362270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8624189-46AA-40F5-83A1-A74590DAF34E}" type="datetimeFigureOut">
              <a:rPr lang="zh-TW" altLang="en-US" smtClean="0"/>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31037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24189-46AA-40F5-83A1-A74590DAF34E}" type="datetimeFigureOut">
              <a:rPr lang="zh-TW" altLang="en-US" smtClean="0"/>
              <a:t>2020/10/22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28470-7CE5-40BE-900F-DA685D02921F}" type="slidenum">
              <a:rPr lang="zh-TW" altLang="en-US" smtClean="0"/>
              <a:t>‹#›</a:t>
            </a:fld>
            <a:endParaRPr lang="zh-TW" altLang="en-US"/>
          </a:p>
        </p:txBody>
      </p:sp>
    </p:spTree>
    <p:extLst>
      <p:ext uri="{BB962C8B-B14F-4D97-AF65-F5344CB8AC3E}">
        <p14:creationId xmlns:p14="http://schemas.microsoft.com/office/powerpoint/2010/main" val="89211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ethics.nctu.edu.tw/news/detail/72/" TargetMode="External"/><Relationship Id="rId4" Type="http://schemas.openxmlformats.org/officeDocument/2006/relationships/hyperlink" Target="https://ethics.nctu.edu.t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lawdb.kmu.edu.tw/index.php/%E7%A0%94%E7%A9%B6%E7%94%9F%E5%AD%B8%E4%BD%8D%E8%80%83%E8%A9%A6%E8%BE%A6%E6%B3%9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lawdb.kmu.edu.tw/index.php/%E5%8D%9A%E3%80%81%E7%A2%A9%E5%A3%AB%E5%AD%B8%E4%BD%8D%E8%AB%96%E6%96%87%E9%81%95%E5%8F%8D%E5%AD%B8%E8%A1%93%E5%80%AB%E7%90%86%E6%A1%88%E4%BB%B6%E8%99%95%E7%90%86%E8%A6%81%E9%BB%9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package" Target="../embeddings/Microsoft_PowerPoint_Presentation.pptx"/><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academic.kmu.edu.tw/"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p:cNvPr>
          <p:cNvSpPr/>
          <p:nvPr/>
        </p:nvSpPr>
        <p:spPr>
          <a:xfrm>
            <a:off x="0" y="-23813"/>
            <a:ext cx="9144000" cy="1776413"/>
          </a:xfrm>
          <a:prstGeom prst="rect">
            <a:avLst/>
          </a:prstGeom>
          <a:solidFill>
            <a:srgbClr val="FABEB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8" name="矩形 7">
            <a:extLst/>
          </p:cNvPr>
          <p:cNvSpPr/>
          <p:nvPr/>
        </p:nvSpPr>
        <p:spPr>
          <a:xfrm>
            <a:off x="1193007" y="6399213"/>
            <a:ext cx="5664994" cy="46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cxnSp>
        <p:nvCxnSpPr>
          <p:cNvPr id="9" name="直線接點 8">
            <a:extLst/>
          </p:cNvPr>
          <p:cNvCxnSpPr/>
          <p:nvPr/>
        </p:nvCxnSpPr>
        <p:spPr>
          <a:xfrm flipV="1">
            <a:off x="1181100" y="6494463"/>
            <a:ext cx="7560469" cy="0"/>
          </a:xfrm>
          <a:prstGeom prst="line">
            <a:avLst/>
          </a:prstGeom>
          <a:ln w="38100">
            <a:solidFill>
              <a:srgbClr val="F67E6A"/>
            </a:solidFill>
            <a:prstDash val="sysDot"/>
          </a:ln>
        </p:spPr>
        <p:style>
          <a:lnRef idx="1">
            <a:schemeClr val="accent1"/>
          </a:lnRef>
          <a:fillRef idx="0">
            <a:schemeClr val="accent1"/>
          </a:fillRef>
          <a:effectRef idx="0">
            <a:schemeClr val="accent1"/>
          </a:effectRef>
          <a:fontRef idx="minor">
            <a:schemeClr val="tx1"/>
          </a:fontRef>
        </p:style>
      </p:cxnSp>
      <p:sp>
        <p:nvSpPr>
          <p:cNvPr id="10" name="矩形 9">
            <a:extLst/>
          </p:cNvPr>
          <p:cNvSpPr/>
          <p:nvPr/>
        </p:nvSpPr>
        <p:spPr>
          <a:xfrm>
            <a:off x="1" y="-34925"/>
            <a:ext cx="1393031" cy="6902450"/>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1" name="矩形 10">
            <a:extLst/>
          </p:cNvPr>
          <p:cNvSpPr/>
          <p:nvPr/>
        </p:nvSpPr>
        <p:spPr>
          <a:xfrm>
            <a:off x="-5954" y="6477001"/>
            <a:ext cx="1396604" cy="1825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grpSp>
        <p:nvGrpSpPr>
          <p:cNvPr id="5127" name="群組 16"/>
          <p:cNvGrpSpPr>
            <a:grpSpLocks/>
          </p:cNvGrpSpPr>
          <p:nvPr/>
        </p:nvGrpSpPr>
        <p:grpSpPr bwMode="auto">
          <a:xfrm>
            <a:off x="-4763" y="927101"/>
            <a:ext cx="9158288" cy="1755775"/>
            <a:chOff x="-19050" y="3363912"/>
            <a:chExt cx="12211050" cy="1755776"/>
          </a:xfrm>
        </p:grpSpPr>
        <p:sp>
          <p:nvSpPr>
            <p:cNvPr id="14" name="矩形 13">
              <a:extLst/>
            </p:cNvPr>
            <p:cNvSpPr/>
            <p:nvPr/>
          </p:nvSpPr>
          <p:spPr>
            <a:xfrm>
              <a:off x="-19050" y="3363912"/>
              <a:ext cx="12211050" cy="1755776"/>
            </a:xfrm>
            <a:prstGeom prst="rect">
              <a:avLst/>
            </a:prstGeom>
            <a:solidFill>
              <a:srgbClr val="F9AE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矩形 14">
              <a:extLst/>
            </p:cNvPr>
            <p:cNvSpPr/>
            <p:nvPr/>
          </p:nvSpPr>
          <p:spPr>
            <a:xfrm>
              <a:off x="-9525" y="3363912"/>
              <a:ext cx="180975" cy="1755776"/>
            </a:xfrm>
            <a:prstGeom prst="rect">
              <a:avLst/>
            </a:prstGeom>
            <a:solidFill>
              <a:srgbClr val="F68C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nvGrpSpPr>
          <p:cNvPr id="5128" name="群組 27"/>
          <p:cNvGrpSpPr>
            <a:grpSpLocks/>
          </p:cNvGrpSpPr>
          <p:nvPr/>
        </p:nvGrpSpPr>
        <p:grpSpPr bwMode="auto">
          <a:xfrm>
            <a:off x="1414462" y="1006476"/>
            <a:ext cx="7739063" cy="1698625"/>
            <a:chOff x="1851626" y="987428"/>
            <a:chExt cx="10318149" cy="1699020"/>
          </a:xfrm>
        </p:grpSpPr>
        <p:pic>
          <p:nvPicPr>
            <p:cNvPr id="5138" name="圖片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3639" y="993380"/>
              <a:ext cx="3386136" cy="16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圖片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3651" y="987428"/>
              <a:ext cx="2434803"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圖片 25"/>
            <p:cNvPicPr>
              <a:picLocks noChangeAspect="1"/>
            </p:cNvPicPr>
            <p:nvPr/>
          </p:nvPicPr>
          <p:blipFill>
            <a:blip r:embed="rId5">
              <a:extLst>
                <a:ext uri="{28A0092B-C50C-407E-A947-70E740481C1C}">
                  <a14:useLocalDpi xmlns:a14="http://schemas.microsoft.com/office/drawing/2010/main" val="0"/>
                </a:ext>
              </a:extLst>
            </a:blip>
            <a:srcRect r="25867"/>
            <a:stretch>
              <a:fillRect/>
            </a:stretch>
          </p:blipFill>
          <p:spPr bwMode="auto">
            <a:xfrm>
              <a:off x="4054376" y="987428"/>
              <a:ext cx="2301879"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圖片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1626" y="987428"/>
              <a:ext cx="2256000"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9" name="圖片 2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760" y="1122363"/>
            <a:ext cx="7810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字方塊 29">
            <a:extLst/>
          </p:cNvPr>
          <p:cNvSpPr txBox="1"/>
          <p:nvPr/>
        </p:nvSpPr>
        <p:spPr>
          <a:xfrm>
            <a:off x="183356" y="2176464"/>
            <a:ext cx="3779111" cy="553998"/>
          </a:xfrm>
          <a:prstGeom prst="rect">
            <a:avLst/>
          </a:prstGeom>
          <a:noFill/>
          <a:effectLst>
            <a:outerShdw blurRad="50800" dist="38100" dir="2700000" algn="tl" rotWithShape="0">
              <a:prstClr val="black">
                <a:alpha val="40000"/>
              </a:prstClr>
            </a:outerShdw>
          </a:effectLst>
        </p:spPr>
        <p:txBody>
          <a:bodyPr wrap="none">
            <a:spAutoFit/>
          </a:bodyPr>
          <a:lstStyle/>
          <a:p>
            <a:pPr eaLnBrk="1" hangingPunct="1">
              <a:lnSpc>
                <a:spcPts val="1800"/>
              </a:lnSpc>
              <a:defRPr/>
            </a:pPr>
            <a:r>
              <a:rPr lang="zh-TW" altLang="en-US" b="1" dirty="0">
                <a:solidFill>
                  <a:schemeClr val="bg1"/>
                </a:solidFill>
                <a:latin typeface="Arial Rounded MT Bold" panose="020F0704030504030204" pitchFamily="34" charset="0"/>
                <a:ea typeface="微軟正黑體" panose="020B0604030504040204" pitchFamily="34" charset="-120"/>
              </a:rPr>
              <a:t>高雄醫學大學</a:t>
            </a:r>
            <a:endParaRPr lang="en-US" altLang="zh-TW" b="1" dirty="0">
              <a:solidFill>
                <a:schemeClr val="bg1"/>
              </a:solidFill>
              <a:latin typeface="Arial Rounded MT Bold" panose="020F0704030504030204" pitchFamily="34" charset="0"/>
              <a:ea typeface="微軟正黑體" panose="020B0604030504040204" pitchFamily="34" charset="-120"/>
            </a:endParaRPr>
          </a:p>
          <a:p>
            <a:pPr eaLnBrk="1" hangingPunct="1">
              <a:lnSpc>
                <a:spcPts val="1800"/>
              </a:lnSpc>
              <a:defRPr/>
            </a:pPr>
            <a:r>
              <a:rPr lang="en-US" altLang="zh-TW" sz="1600" dirty="0">
                <a:solidFill>
                  <a:schemeClr val="bg1"/>
                </a:solidFill>
                <a:latin typeface="Arial Rounded MT Bold" panose="020F0704030504030204" pitchFamily="34" charset="0"/>
                <a:ea typeface="微軟正黑體" panose="020B0604030504040204" pitchFamily="34" charset="-120"/>
              </a:rPr>
              <a:t>KAOHSIUNG MEDICAL UNIVERSITY</a:t>
            </a:r>
            <a:endParaRPr lang="zh-TW" altLang="en-US" sz="1600" dirty="0">
              <a:solidFill>
                <a:schemeClr val="bg1"/>
              </a:solidFill>
              <a:latin typeface="Arial Rounded MT Bold" panose="020F0704030504030204" pitchFamily="34" charset="0"/>
              <a:ea typeface="微軟正黑體" panose="020B0604030504040204" pitchFamily="34" charset="-120"/>
            </a:endParaRPr>
          </a:p>
        </p:txBody>
      </p:sp>
      <p:sp>
        <p:nvSpPr>
          <p:cNvPr id="31" name="矩形 30">
            <a:extLst/>
          </p:cNvPr>
          <p:cNvSpPr/>
          <p:nvPr/>
        </p:nvSpPr>
        <p:spPr>
          <a:xfrm>
            <a:off x="1414463" y="998538"/>
            <a:ext cx="7736681" cy="144462"/>
          </a:xfrm>
          <a:prstGeom prst="rect">
            <a:avLst/>
          </a:prstGeom>
          <a:solidFill>
            <a:srgbClr val="FABBB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2" name="矩形 31">
            <a:extLst/>
          </p:cNvPr>
          <p:cNvSpPr/>
          <p:nvPr/>
        </p:nvSpPr>
        <p:spPr>
          <a:xfrm>
            <a:off x="1013817" y="2636912"/>
            <a:ext cx="8101013" cy="180816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Aft>
                <a:spcPts val="1200"/>
              </a:spcAft>
              <a:defRPr/>
            </a:pPr>
            <a:r>
              <a:rPr lang="en-US" altLang="zh-TW" sz="3800" b="1" dirty="0">
                <a:solidFill>
                  <a:srgbClr val="F4624A"/>
                </a:solidFill>
                <a:latin typeface="微軟正黑體" panose="020B0604030504040204" pitchFamily="34" charset="-120"/>
                <a:ea typeface="微軟正黑體" panose="020B0604030504040204" pitchFamily="34" charset="-120"/>
              </a:rPr>
              <a:t>109</a:t>
            </a:r>
            <a:r>
              <a:rPr lang="zh-TW" altLang="en-US" sz="3800" b="1" dirty="0">
                <a:solidFill>
                  <a:srgbClr val="F4624A"/>
                </a:solidFill>
                <a:latin typeface="微軟正黑體" panose="020B0604030504040204" pitchFamily="34" charset="-120"/>
                <a:ea typeface="微軟正黑體" panose="020B0604030504040204" pitchFamily="34" charset="-120"/>
              </a:rPr>
              <a:t>學年度研究生新生座談會</a:t>
            </a:r>
            <a:br>
              <a:rPr lang="en-US" altLang="zh-TW" sz="3800" b="1" dirty="0">
                <a:solidFill>
                  <a:srgbClr val="F4624A"/>
                </a:solidFill>
                <a:latin typeface="微軟正黑體" panose="020B0604030504040204" pitchFamily="34" charset="-120"/>
                <a:ea typeface="微軟正黑體" panose="020B0604030504040204" pitchFamily="34" charset="-120"/>
              </a:rPr>
            </a:br>
            <a:r>
              <a:rPr lang="zh-TW" altLang="en-US" sz="3800" b="1" dirty="0">
                <a:solidFill>
                  <a:srgbClr val="F4624A"/>
                </a:solidFill>
                <a:latin typeface="微軟正黑體" panose="020B0604030504040204" pitchFamily="34" charset="-120"/>
                <a:ea typeface="微軟正黑體" panose="020B0604030504040204" pitchFamily="34" charset="-120"/>
              </a:rPr>
              <a:t>研究生教務資訊簡介</a:t>
            </a:r>
            <a:endParaRPr kumimoji="0" lang="en-US" altLang="zh-TW" sz="3800" b="1" dirty="0">
              <a:solidFill>
                <a:srgbClr val="F4624A"/>
              </a:solidFill>
              <a:latin typeface="微軟正黑體" panose="020B0604030504040204" pitchFamily="34" charset="-120"/>
              <a:ea typeface="微軟正黑體" panose="020B0604030504040204" pitchFamily="34" charset="-120"/>
            </a:endParaRPr>
          </a:p>
        </p:txBody>
      </p:sp>
      <p:sp>
        <p:nvSpPr>
          <p:cNvPr id="5133" name="副標題 1"/>
          <p:cNvSpPr txBox="1">
            <a:spLocks/>
          </p:cNvSpPr>
          <p:nvPr/>
        </p:nvSpPr>
        <p:spPr bwMode="auto">
          <a:xfrm>
            <a:off x="1573336" y="4634259"/>
            <a:ext cx="667107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685800" indent="-22860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gn="ctr" eaLnBrk="1" hangingPunct="1">
              <a:buFont typeface="Arial" charset="0"/>
              <a:buNone/>
            </a:pPr>
            <a:r>
              <a:rPr lang="zh-TW" altLang="en-US" sz="3200" b="1" dirty="0">
                <a:latin typeface="微軟正黑體" pitchFamily="34" charset="-120"/>
                <a:ea typeface="微軟正黑體" pitchFamily="34" charset="-120"/>
                <a:cs typeface="Andalus" pitchFamily="18" charset="-78"/>
              </a:rPr>
              <a:t>報告單位：註冊課務組 侯自銓組長</a:t>
            </a:r>
            <a:endParaRPr lang="en-US" altLang="zh-TW" sz="3200" b="1" dirty="0">
              <a:latin typeface="微軟正黑體" pitchFamily="34" charset="-120"/>
              <a:ea typeface="微軟正黑體" pitchFamily="34" charset="-120"/>
              <a:cs typeface="Andalus" pitchFamily="18" charset="-78"/>
            </a:endParaRPr>
          </a:p>
          <a:p>
            <a:pPr algn="ctr" eaLnBrk="1" hangingPunct="1">
              <a:buFont typeface="Arial" charset="0"/>
              <a:buNone/>
            </a:pPr>
            <a:r>
              <a:rPr lang="zh-TW" altLang="en-US" sz="3200" b="1" dirty="0">
                <a:latin typeface="微軟正黑體" pitchFamily="34" charset="-120"/>
                <a:ea typeface="微軟正黑體" pitchFamily="34" charset="-120"/>
                <a:cs typeface="Andalus" pitchFamily="18" charset="-78"/>
              </a:rPr>
              <a:t>中華民國</a:t>
            </a:r>
            <a:r>
              <a:rPr lang="en-US" altLang="zh-TW" sz="3200" b="1" dirty="0">
                <a:latin typeface="微軟正黑體" pitchFamily="34" charset="-120"/>
                <a:ea typeface="微軟正黑體" pitchFamily="34" charset="-120"/>
                <a:cs typeface="Andalus" pitchFamily="18" charset="-78"/>
              </a:rPr>
              <a:t>109</a:t>
            </a:r>
            <a:r>
              <a:rPr lang="zh-TW" altLang="en-US" sz="3200" b="1" dirty="0">
                <a:latin typeface="微軟正黑體" pitchFamily="34" charset="-120"/>
                <a:ea typeface="微軟正黑體" pitchFamily="34" charset="-120"/>
                <a:cs typeface="Andalus" pitchFamily="18" charset="-78"/>
              </a:rPr>
              <a:t>年</a:t>
            </a:r>
            <a:r>
              <a:rPr lang="en-US" altLang="zh-TW" sz="3200" b="1" dirty="0">
                <a:latin typeface="微軟正黑體" pitchFamily="34" charset="-120"/>
                <a:ea typeface="微軟正黑體" pitchFamily="34" charset="-120"/>
                <a:cs typeface="Andalus" pitchFamily="18" charset="-78"/>
              </a:rPr>
              <a:t>8</a:t>
            </a:r>
            <a:r>
              <a:rPr lang="zh-TW" altLang="en-US" sz="3200" b="1" dirty="0">
                <a:latin typeface="微軟正黑體" pitchFamily="34" charset="-120"/>
                <a:ea typeface="微軟正黑體" pitchFamily="34" charset="-120"/>
                <a:cs typeface="Andalus" pitchFamily="18" charset="-78"/>
              </a:rPr>
              <a:t>月</a:t>
            </a:r>
            <a:r>
              <a:rPr lang="en-US" altLang="zh-TW" sz="3200" b="1" dirty="0">
                <a:latin typeface="微軟正黑體" pitchFamily="34" charset="-120"/>
                <a:ea typeface="微軟正黑體" pitchFamily="34" charset="-120"/>
                <a:cs typeface="Andalus" pitchFamily="18" charset="-78"/>
              </a:rPr>
              <a:t>20</a:t>
            </a:r>
            <a:r>
              <a:rPr lang="zh-TW" altLang="en-US" sz="3200" b="1" dirty="0">
                <a:latin typeface="微軟正黑體" pitchFamily="34" charset="-120"/>
                <a:ea typeface="微軟正黑體" pitchFamily="34" charset="-120"/>
                <a:cs typeface="Andalus" pitchFamily="18" charset="-78"/>
              </a:rPr>
              <a:t>日</a:t>
            </a:r>
          </a:p>
        </p:txBody>
      </p:sp>
      <p:pic>
        <p:nvPicPr>
          <p:cNvPr id="5134" name="錢幣" descr="一大疊錢幣"/>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74707" y="4857751"/>
            <a:ext cx="174664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a:xfrm>
            <a:off x="6981230" y="6385719"/>
            <a:ext cx="2133600" cy="365125"/>
          </a:xfrm>
        </p:spPr>
        <p:txBody>
          <a:bodyPr/>
          <a:lstStyle/>
          <a:p>
            <a:fld id="{7222645D-A22B-4C6B-BE38-E60D9C04FE68}" type="slidenum">
              <a:rPr lang="zh-TW" altLang="en-US" smtClean="0"/>
              <a:pPr/>
              <a:t>1</a:t>
            </a:fld>
            <a:endParaRPr lang="zh-TW" altLang="en-US" dirty="0"/>
          </a:p>
        </p:txBody>
      </p:sp>
    </p:spTree>
    <p:extLst>
      <p:ext uri="{BB962C8B-B14F-4D97-AF65-F5344CB8AC3E}">
        <p14:creationId xmlns:p14="http://schemas.microsoft.com/office/powerpoint/2010/main" val="278223320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6663" y="467940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a:xfrm>
            <a:off x="6556376" y="5854157"/>
            <a:ext cx="2133600" cy="365125"/>
          </a:xfrm>
        </p:spPr>
        <p:txBody>
          <a:bodyPr/>
          <a:lstStyle/>
          <a:p>
            <a:fld id="{7222645D-A22B-4C6B-BE38-E60D9C04FE68}" type="slidenum">
              <a:rPr lang="zh-TW" altLang="en-US" smtClean="0"/>
              <a:t>10</a:t>
            </a:fld>
            <a:endParaRPr lang="zh-TW" altLang="en-US" dirty="0"/>
          </a:p>
        </p:txBody>
      </p:sp>
      <p:sp>
        <p:nvSpPr>
          <p:cNvPr id="13" name="標題 1"/>
          <p:cNvSpPr>
            <a:spLocks noGrp="1"/>
          </p:cNvSpPr>
          <p:nvPr>
            <p:ph type="title" idx="4294967295"/>
          </p:nvPr>
        </p:nvSpPr>
        <p:spPr>
          <a:xfrm>
            <a:off x="1600994" y="192880"/>
            <a:ext cx="5913438" cy="665163"/>
          </a:xfrm>
          <a:ln>
            <a:miter lim="800000"/>
            <a:headEnd/>
            <a:tailEnd/>
          </a:ln>
        </p:spPr>
        <p:txBody>
          <a:bodyPr>
            <a:normAutofit fontScale="90000"/>
          </a:bodyPr>
          <a:lstStyle/>
          <a:p>
            <a:pPr>
              <a:defRPr/>
            </a:pPr>
            <a:r>
              <a:rPr lang="zh-TW" altLang="en-US" sz="4000" b="1" dirty="0">
                <a:solidFill>
                  <a:srgbClr val="660066"/>
                </a:solidFill>
                <a:effectLst>
                  <a:outerShdw blurRad="38100" dist="38100" dir="2700000" algn="tl">
                    <a:srgbClr val="000000">
                      <a:alpha val="43137"/>
                    </a:srgbClr>
                  </a:outerShdw>
                </a:effectLst>
                <a:ea typeface="標楷體" pitchFamily="65" charset="-120"/>
              </a:rPr>
              <a:t>研 究 生 預 警 系 統</a:t>
            </a:r>
          </a:p>
        </p:txBody>
      </p:sp>
      <p:graphicFrame>
        <p:nvGraphicFramePr>
          <p:cNvPr id="17" name="表格 16"/>
          <p:cNvGraphicFramePr>
            <a:graphicFrameLocks noGrp="1"/>
          </p:cNvGraphicFramePr>
          <p:nvPr>
            <p:extLst>
              <p:ext uri="{D42A27DB-BD31-4B8C-83A1-F6EECF244321}">
                <p14:modId xmlns:p14="http://schemas.microsoft.com/office/powerpoint/2010/main" val="373578264"/>
              </p:ext>
            </p:extLst>
          </p:nvPr>
        </p:nvGraphicFramePr>
        <p:xfrm>
          <a:off x="254001" y="1126582"/>
          <a:ext cx="8713787" cy="4972051"/>
        </p:xfrm>
        <a:graphic>
          <a:graphicData uri="http://schemas.openxmlformats.org/drawingml/2006/table">
            <a:tbl>
              <a:tblPr firstRow="1" bandRow="1">
                <a:tableStyleId>{7DF18680-E054-41AD-8BC1-D1AEF772440D}</a:tableStyleId>
              </a:tblPr>
              <a:tblGrid>
                <a:gridCol w="2952605">
                  <a:extLst>
                    <a:ext uri="{9D8B030D-6E8A-4147-A177-3AD203B41FA5}">
                      <a16:colId xmlns:a16="http://schemas.microsoft.com/office/drawing/2014/main" val="20000"/>
                    </a:ext>
                  </a:extLst>
                </a:gridCol>
                <a:gridCol w="1368280">
                  <a:extLst>
                    <a:ext uri="{9D8B030D-6E8A-4147-A177-3AD203B41FA5}">
                      <a16:colId xmlns:a16="http://schemas.microsoft.com/office/drawing/2014/main" val="20001"/>
                    </a:ext>
                  </a:extLst>
                </a:gridCol>
                <a:gridCol w="1656339">
                  <a:extLst>
                    <a:ext uri="{9D8B030D-6E8A-4147-A177-3AD203B41FA5}">
                      <a16:colId xmlns:a16="http://schemas.microsoft.com/office/drawing/2014/main" val="20002"/>
                    </a:ext>
                  </a:extLst>
                </a:gridCol>
                <a:gridCol w="1440295">
                  <a:extLst>
                    <a:ext uri="{9D8B030D-6E8A-4147-A177-3AD203B41FA5}">
                      <a16:colId xmlns:a16="http://schemas.microsoft.com/office/drawing/2014/main" val="20003"/>
                    </a:ext>
                  </a:extLst>
                </a:gridCol>
                <a:gridCol w="1296268">
                  <a:extLst>
                    <a:ext uri="{9D8B030D-6E8A-4147-A177-3AD203B41FA5}">
                      <a16:colId xmlns:a16="http://schemas.microsoft.com/office/drawing/2014/main" val="20004"/>
                    </a:ext>
                  </a:extLst>
                </a:gridCol>
              </a:tblGrid>
              <a:tr h="71029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微軟正黑體" panose="020B0604030504040204" pitchFamily="34" charset="-120"/>
                          <a:ea typeface="微軟正黑體" panose="020B0604030504040204" pitchFamily="34" charset="-120"/>
                        </a:rPr>
                        <a:t>預 警 燈 號</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800">
                        <a:latin typeface="微軟正黑體" panose="020B0604030504040204" pitchFamily="34" charset="-120"/>
                        <a:ea typeface="微軟正黑體" panose="020B0604030504040204" pitchFamily="34" charset="-120"/>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800">
                        <a:latin typeface="微軟正黑體" panose="020B0604030504040204" pitchFamily="34" charset="-120"/>
                        <a:ea typeface="微軟正黑體" panose="020B0604030504040204" pitchFamily="34" charset="-120"/>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029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微軟正黑體" panose="020B0604030504040204" pitchFamily="34" charset="-120"/>
                          <a:ea typeface="微軟正黑體" panose="020B0604030504040204" pitchFamily="34" charset="-120"/>
                        </a:rPr>
                        <a:t>英檢畢業門檻</a:t>
                      </a:r>
                      <a:endParaRPr lang="en-US" altLang="zh-TW" sz="1800" b="1" dirty="0">
                        <a:solidFill>
                          <a:schemeClr val="tx1"/>
                        </a:solidFill>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F</a:t>
                      </a:r>
                      <a:endParaRPr lang="zh-TW" altLang="en-US" sz="1800" dirty="0">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未規定</a:t>
                      </a:r>
                      <a:endParaRPr lang="en-US" altLang="zh-TW" sz="1800" dirty="0">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latin typeface="微軟正黑體" panose="020B0604030504040204" pitchFamily="34" charset="-120"/>
                          <a:ea typeface="微軟正黑體" panose="020B0604030504040204" pitchFamily="34" charset="-120"/>
                        </a:rPr>
                        <a:t>通過</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029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微軟正黑體" panose="020B0604030504040204" pitchFamily="34" charset="-120"/>
                          <a:ea typeface="微軟正黑體" panose="020B0604030504040204" pitchFamily="34" charset="-120"/>
                        </a:rPr>
                        <a:t>碩士畢業年限預警燈</a:t>
                      </a:r>
                      <a:endParaRPr lang="en-US" altLang="zh-TW" sz="1800" b="1" dirty="0">
                        <a:solidFill>
                          <a:schemeClr val="tx1"/>
                        </a:solidFill>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年級</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含</a:t>
                      </a:r>
                      <a:r>
                        <a:rPr lang="en-US" altLang="zh-TW" sz="1800" dirty="0">
                          <a:latin typeface="微軟正黑體" panose="020B0604030504040204" pitchFamily="34" charset="-120"/>
                          <a:ea typeface="微軟正黑體" panose="020B0604030504040204" pitchFamily="34" charset="-120"/>
                        </a:rPr>
                        <a:t>)</a:t>
                      </a:r>
                    </a:p>
                    <a:p>
                      <a:pPr algn="ctr"/>
                      <a:r>
                        <a:rPr lang="zh-TW" altLang="en-US" sz="1800" dirty="0">
                          <a:latin typeface="微軟正黑體" panose="020B0604030504040204" pitchFamily="34" charset="-120"/>
                          <a:ea typeface="微軟正黑體" panose="020B0604030504040204" pitchFamily="34" charset="-120"/>
                        </a:rPr>
                        <a:t>以上</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年級</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年級</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含</a:t>
                      </a:r>
                      <a:r>
                        <a:rPr lang="en-US" altLang="zh-TW" sz="1800" dirty="0">
                          <a:latin typeface="微軟正黑體" panose="020B0604030504040204" pitchFamily="34" charset="-120"/>
                          <a:ea typeface="微軟正黑體" panose="020B0604030504040204" pitchFamily="34" charset="-120"/>
                        </a:rPr>
                        <a:t>)</a:t>
                      </a:r>
                    </a:p>
                    <a:p>
                      <a:pPr marL="0" marR="0" lvl="1" indent="0" algn="ctr" defTabSz="6858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以下</a:t>
                      </a:r>
                      <a:endParaRPr lang="en-US" altLang="zh-TW" sz="1800" dirty="0">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029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微軟正黑體" panose="020B0604030504040204" pitchFamily="34" charset="-120"/>
                          <a:ea typeface="微軟正黑體" panose="020B0604030504040204" pitchFamily="34" charset="-120"/>
                        </a:rPr>
                        <a:t>博士畢業年限預警燈</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一般生</a:t>
                      </a:r>
                      <a:r>
                        <a:rPr lang="en-US" altLang="zh-TW" sz="1800" b="1" dirty="0">
                          <a:solidFill>
                            <a:schemeClr val="tx1"/>
                          </a:solidFill>
                          <a:latin typeface="微軟正黑體" panose="020B0604030504040204" pitchFamily="34" charset="-120"/>
                          <a:ea typeface="微軟正黑體" panose="020B0604030504040204" pitchFamily="34" charset="-120"/>
                        </a:rPr>
                        <a:t>)</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6</a:t>
                      </a:r>
                      <a:r>
                        <a:rPr lang="zh-TW" altLang="en-US" sz="1800" dirty="0">
                          <a:latin typeface="微軟正黑體" panose="020B0604030504040204" pitchFamily="34" charset="-120"/>
                          <a:ea typeface="微軟正黑體" panose="020B0604030504040204" pitchFamily="34" charset="-120"/>
                        </a:rPr>
                        <a:t>年級</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含</a:t>
                      </a:r>
                      <a:r>
                        <a:rPr lang="en-US" altLang="zh-TW" sz="1800" dirty="0">
                          <a:latin typeface="微軟正黑體" panose="020B0604030504040204" pitchFamily="34" charset="-120"/>
                          <a:ea typeface="微軟正黑體" panose="020B0604030504040204" pitchFamily="34" charset="-120"/>
                        </a:rPr>
                        <a:t>)</a:t>
                      </a:r>
                    </a:p>
                    <a:p>
                      <a:pPr algn="ctr"/>
                      <a:r>
                        <a:rPr lang="zh-TW" altLang="en-US" sz="1800" dirty="0">
                          <a:latin typeface="微軟正黑體" panose="020B0604030504040204" pitchFamily="34" charset="-120"/>
                          <a:ea typeface="微軟正黑體" panose="020B0604030504040204" pitchFamily="34" charset="-120"/>
                        </a:rPr>
                        <a:t>以上</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5</a:t>
                      </a:r>
                      <a:r>
                        <a:rPr lang="zh-TW" altLang="en-US" sz="1800" dirty="0">
                          <a:latin typeface="微軟正黑體" panose="020B0604030504040204" pitchFamily="34" charset="-120"/>
                          <a:ea typeface="微軟正黑體" panose="020B0604030504040204" pitchFamily="34" charset="-120"/>
                        </a:rPr>
                        <a:t>年級</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年級</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含</a:t>
                      </a:r>
                      <a:r>
                        <a:rPr lang="en-US" altLang="zh-TW" sz="1800" dirty="0">
                          <a:latin typeface="微軟正黑體" panose="020B0604030504040204" pitchFamily="34" charset="-120"/>
                          <a:ea typeface="微軟正黑體" panose="020B0604030504040204" pitchFamily="34" charset="-120"/>
                        </a:rPr>
                        <a:t>)</a:t>
                      </a:r>
                    </a:p>
                    <a:p>
                      <a:pPr marL="0" marR="0" lvl="1" indent="0" algn="ctr" defTabSz="6858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以下</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029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微軟正黑體" panose="020B0604030504040204" pitchFamily="34" charset="-120"/>
                          <a:ea typeface="微軟正黑體" panose="020B0604030504040204" pitchFamily="34" charset="-120"/>
                        </a:rPr>
                        <a:t>博士畢業年限預警燈</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在職生</a:t>
                      </a:r>
                      <a:r>
                        <a:rPr lang="en-US" altLang="zh-TW" sz="1800" b="1" dirty="0">
                          <a:solidFill>
                            <a:schemeClr val="tx1"/>
                          </a:solidFill>
                          <a:latin typeface="微軟正黑體" panose="020B0604030504040204" pitchFamily="34" charset="-120"/>
                          <a:ea typeface="微軟正黑體" panose="020B0604030504040204" pitchFamily="34" charset="-120"/>
                        </a:rPr>
                        <a:t>)</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9</a:t>
                      </a:r>
                      <a:r>
                        <a:rPr lang="zh-TW" altLang="en-US" sz="1800" dirty="0">
                          <a:latin typeface="微軟正黑體" panose="020B0604030504040204" pitchFamily="34" charset="-120"/>
                          <a:ea typeface="微軟正黑體" panose="020B0604030504040204" pitchFamily="34" charset="-120"/>
                        </a:rPr>
                        <a:t>年級</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含</a:t>
                      </a:r>
                      <a:r>
                        <a:rPr lang="en-US" altLang="zh-TW" sz="1800" dirty="0">
                          <a:latin typeface="微軟正黑體" panose="020B0604030504040204" pitchFamily="34" charset="-120"/>
                          <a:ea typeface="微軟正黑體" panose="020B0604030504040204" pitchFamily="34" charset="-120"/>
                        </a:rPr>
                        <a:t>)</a:t>
                      </a:r>
                    </a:p>
                    <a:p>
                      <a:pPr algn="ctr"/>
                      <a:r>
                        <a:rPr lang="zh-TW" altLang="en-US" sz="1800" dirty="0">
                          <a:latin typeface="微軟正黑體" panose="020B0604030504040204" pitchFamily="34" charset="-120"/>
                          <a:ea typeface="微軟正黑體" panose="020B0604030504040204" pitchFamily="34" charset="-120"/>
                        </a:rPr>
                        <a:t>以上</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8</a:t>
                      </a:r>
                      <a:r>
                        <a:rPr lang="zh-TW" altLang="en-US" sz="1800" dirty="0">
                          <a:latin typeface="微軟正黑體" panose="020B0604030504040204" pitchFamily="34" charset="-120"/>
                          <a:ea typeface="微軟正黑體" panose="020B0604030504040204" pitchFamily="34" charset="-120"/>
                        </a:rPr>
                        <a:t>年級</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7</a:t>
                      </a:r>
                      <a:r>
                        <a:rPr lang="zh-TW" altLang="en-US" sz="1800" dirty="0">
                          <a:latin typeface="微軟正黑體" panose="020B0604030504040204" pitchFamily="34" charset="-120"/>
                          <a:ea typeface="微軟正黑體" panose="020B0604030504040204" pitchFamily="34" charset="-120"/>
                        </a:rPr>
                        <a:t>年級</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含</a:t>
                      </a:r>
                      <a:r>
                        <a:rPr lang="en-US" altLang="zh-TW" sz="1800" dirty="0">
                          <a:latin typeface="微軟正黑體" panose="020B0604030504040204" pitchFamily="34" charset="-120"/>
                          <a:ea typeface="微軟正黑體" panose="020B0604030504040204" pitchFamily="34" charset="-120"/>
                        </a:rPr>
                        <a:t>)</a:t>
                      </a:r>
                    </a:p>
                    <a:p>
                      <a:pPr marL="0" marR="0" lvl="1" indent="0" algn="ctr" defTabSz="6858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以下</a:t>
                      </a:r>
                      <a:endParaRPr lang="en-US" altLang="zh-TW" sz="1800" dirty="0">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1029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zh-TW" sz="1800" b="1" dirty="0">
                          <a:solidFill>
                            <a:schemeClr val="tx1"/>
                          </a:solidFill>
                          <a:latin typeface="微軟正黑體" panose="020B0604030504040204" pitchFamily="34" charset="-120"/>
                          <a:ea typeface="微軟正黑體" panose="020B0604030504040204" pitchFamily="34" charset="-120"/>
                        </a:rPr>
                        <a:t>博士候選人資格考核預警</a:t>
                      </a:r>
                      <a:endParaRPr lang="en-US" altLang="zh-TW" sz="1800" b="1" dirty="0">
                        <a:solidFill>
                          <a:schemeClr val="tx1"/>
                        </a:solidFill>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latin typeface="微軟正黑體" panose="020B0604030504040204" pitchFamily="34" charset="-120"/>
                          <a:ea typeface="微軟正黑體" panose="020B0604030504040204" pitchFamily="34" charset="-120"/>
                        </a:rPr>
                        <a:t>入學</a:t>
                      </a:r>
                      <a:endParaRPr lang="en-US" altLang="zh-TW" sz="1800" dirty="0">
                        <a:latin typeface="微軟正黑體" panose="020B0604030504040204" pitchFamily="34" charset="-120"/>
                        <a:ea typeface="微軟正黑體" panose="020B0604030504040204" pitchFamily="34" charset="-120"/>
                      </a:endParaRPr>
                    </a:p>
                    <a:p>
                      <a:pPr algn="ctr"/>
                      <a:r>
                        <a:rPr lang="en-US" altLang="zh-TW" sz="1800" dirty="0">
                          <a:latin typeface="微軟正黑體" panose="020B0604030504040204" pitchFamily="34" charset="-120"/>
                          <a:ea typeface="微軟正黑體" panose="020B0604030504040204" pitchFamily="34" charset="-120"/>
                        </a:rPr>
                        <a:t>5</a:t>
                      </a:r>
                      <a:r>
                        <a:rPr lang="zh-TW" altLang="en-US" sz="1800" dirty="0">
                          <a:latin typeface="微軟正黑體" panose="020B0604030504040204" pitchFamily="34" charset="-120"/>
                          <a:ea typeface="微軟正黑體" panose="020B0604030504040204" pitchFamily="34" charset="-120"/>
                        </a:rPr>
                        <a:t>年</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latin typeface="微軟正黑體" panose="020B0604030504040204" pitchFamily="34" charset="-120"/>
                          <a:ea typeface="微軟正黑體" panose="020B0604030504040204" pitchFamily="34" charset="-120"/>
                        </a:rPr>
                        <a:t>入學</a:t>
                      </a:r>
                      <a:endParaRPr lang="en-US" altLang="zh-TW" sz="1800" dirty="0">
                        <a:latin typeface="微軟正黑體" panose="020B0604030504040204" pitchFamily="34" charset="-120"/>
                        <a:ea typeface="微軟正黑體" panose="020B0604030504040204" pitchFamily="34" charset="-120"/>
                      </a:endParaRPr>
                    </a:p>
                    <a:p>
                      <a:pPr algn="ct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年</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a:latin typeface="微軟正黑體" panose="020B0604030504040204" pitchFamily="34" charset="-120"/>
                          <a:ea typeface="微軟正黑體" panose="020B0604030504040204" pitchFamily="34" charset="-120"/>
                        </a:rPr>
                        <a:t>入學</a:t>
                      </a:r>
                      <a:endParaRPr lang="en-US" altLang="zh-TW" sz="1800" dirty="0">
                        <a:latin typeface="微軟正黑體" panose="020B0604030504040204" pitchFamily="34" charset="-120"/>
                        <a:ea typeface="微軟正黑體" panose="020B0604030504040204" pitchFamily="34" charset="-120"/>
                      </a:endParaRPr>
                    </a:p>
                    <a:p>
                      <a:pPr algn="ct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年以下</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通過</a:t>
                      </a: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1029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zh-TW" sz="1800" b="1" dirty="0">
                          <a:solidFill>
                            <a:schemeClr val="tx1"/>
                          </a:solidFill>
                          <a:latin typeface="微軟正黑體" panose="020B0604030504040204" pitchFamily="34" charset="-120"/>
                          <a:ea typeface="微軟正黑體" panose="020B0604030504040204" pitchFamily="34" charset="-120"/>
                        </a:rPr>
                        <a:t>博士候選人研究進度報告</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56" marR="9145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博士候選人年度進度報告登錄篇數</a:t>
                      </a: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 name="流程圖: 接點 17"/>
          <p:cNvSpPr/>
          <p:nvPr/>
        </p:nvSpPr>
        <p:spPr bwMode="auto">
          <a:xfrm>
            <a:off x="8124669" y="1272443"/>
            <a:ext cx="554963" cy="430228"/>
          </a:xfrm>
          <a:prstGeom prst="flowChartConnector">
            <a:avLst/>
          </a:prstGeom>
          <a:solidFill>
            <a:srgbClr val="008000"/>
          </a:solidFill>
          <a:ln>
            <a:noFill/>
          </a:ln>
          <a:effectLst>
            <a:outerShdw blurRad="127000" dist="50800" dir="6000000" algn="ctr">
              <a:srgbClr val="000000">
                <a:alpha val="16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ea typeface="標楷體" panose="03000509000000000000" pitchFamily="65" charset="-120"/>
            </a:endParaRPr>
          </a:p>
        </p:txBody>
      </p:sp>
      <p:sp>
        <p:nvSpPr>
          <p:cNvPr id="19" name="流程圖: 接點 18"/>
          <p:cNvSpPr/>
          <p:nvPr/>
        </p:nvSpPr>
        <p:spPr bwMode="auto">
          <a:xfrm>
            <a:off x="3732181" y="1291171"/>
            <a:ext cx="554963" cy="397663"/>
          </a:xfrm>
          <a:prstGeom prst="flowChartConnector">
            <a:avLst/>
          </a:prstGeom>
          <a:solidFill>
            <a:srgbClr val="FF0000"/>
          </a:solidFill>
          <a:ln>
            <a:solidFill>
              <a:srgbClr val="FF0000"/>
            </a:solidFill>
          </a:ln>
          <a:effectLst>
            <a:outerShdw blurRad="127000" dist="50800" dir="6000000" algn="ctr">
              <a:srgbClr val="000000">
                <a:alpha val="16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ea typeface="標楷體" panose="03000509000000000000" pitchFamily="65" charset="-120"/>
            </a:endParaRPr>
          </a:p>
        </p:txBody>
      </p:sp>
      <p:sp>
        <p:nvSpPr>
          <p:cNvPr id="20" name="流程圖: 接點 19"/>
          <p:cNvSpPr/>
          <p:nvPr/>
        </p:nvSpPr>
        <p:spPr bwMode="auto">
          <a:xfrm>
            <a:off x="5223248" y="1291171"/>
            <a:ext cx="554963" cy="397663"/>
          </a:xfrm>
          <a:prstGeom prst="flowChartConnector">
            <a:avLst/>
          </a:prstGeom>
          <a:solidFill>
            <a:srgbClr val="FFFF00"/>
          </a:solidFill>
          <a:ln>
            <a:solidFill>
              <a:schemeClr val="accent4">
                <a:lumMod val="20000"/>
                <a:lumOff val="80000"/>
              </a:schemeClr>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ea typeface="標楷體" panose="03000509000000000000" pitchFamily="65" charset="-120"/>
            </a:endParaRPr>
          </a:p>
        </p:txBody>
      </p:sp>
      <p:sp>
        <p:nvSpPr>
          <p:cNvPr id="22" name="流程圖: 接點 21"/>
          <p:cNvSpPr/>
          <p:nvPr/>
        </p:nvSpPr>
        <p:spPr bwMode="auto">
          <a:xfrm>
            <a:off x="6735416" y="1258606"/>
            <a:ext cx="554963" cy="430228"/>
          </a:xfrm>
          <a:prstGeom prst="flowChartConnector">
            <a:avLst/>
          </a:prstGeom>
          <a:solidFill>
            <a:schemeClr val="tx1">
              <a:lumMod val="65000"/>
              <a:lumOff val="35000"/>
            </a:schemeClr>
          </a:solidFill>
          <a:ln>
            <a:noFill/>
          </a:ln>
          <a:effectLst>
            <a:outerShdw blurRad="127000" dist="50800" dir="6000000" algn="ctr">
              <a:srgbClr val="000000">
                <a:alpha val="16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ea typeface="標楷體" panose="03000509000000000000" pitchFamily="65" charset="-120"/>
            </a:endParaRPr>
          </a:p>
        </p:txBody>
      </p:sp>
      <p:pic>
        <p:nvPicPr>
          <p:cNvPr id="24" name="圖片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994" y="187741"/>
            <a:ext cx="5699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06750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11</a:t>
            </a:fld>
            <a:endParaRPr lang="zh-TW" altLang="en-US" dirty="0"/>
          </a:p>
        </p:txBody>
      </p:sp>
      <p:sp>
        <p:nvSpPr>
          <p:cNvPr id="13" name="Rectangle 35"/>
          <p:cNvSpPr/>
          <p:nvPr/>
        </p:nvSpPr>
        <p:spPr>
          <a:xfrm>
            <a:off x="3658754" y="4361440"/>
            <a:ext cx="2498725" cy="369888"/>
          </a:xfrm>
          <a:prstGeom prst="rect">
            <a:avLst/>
          </a:prstGeom>
        </p:spPr>
        <p:txBody>
          <a:bodyPr lIns="92156" tIns="46078" rIns="92156" bIns="46078">
            <a:spAutoFit/>
          </a:bodyPr>
          <a:lstStyle/>
          <a:p>
            <a:pPr>
              <a:defRPr/>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cs typeface="Lato Regular"/>
              </a:rPr>
              <a:t>領取畢業證書</a:t>
            </a:r>
            <a:endParaRPr lang="en-US" b="1" dirty="0">
              <a:solidFill>
                <a:schemeClr val="accent4">
                  <a:lumMod val="75000"/>
                </a:schemeClr>
              </a:solidFill>
              <a:latin typeface="微軟正黑體" panose="020B0604030504040204" pitchFamily="34" charset="-120"/>
              <a:ea typeface="微軟正黑體" panose="020B0604030504040204" pitchFamily="34" charset="-120"/>
              <a:cs typeface="Lato Regular"/>
            </a:endParaRPr>
          </a:p>
        </p:txBody>
      </p:sp>
      <p:sp>
        <p:nvSpPr>
          <p:cNvPr id="17" name="TextBox 36"/>
          <p:cNvSpPr txBox="1">
            <a:spLocks noChangeArrowheads="1"/>
          </p:cNvSpPr>
          <p:nvPr/>
        </p:nvSpPr>
        <p:spPr bwMode="auto">
          <a:xfrm>
            <a:off x="3658754" y="4661478"/>
            <a:ext cx="5218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6" tIns="46078" rIns="92156" bIns="46078">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eaLnBrk="1" hangingPunct="1">
              <a:spcBef>
                <a:spcPct val="0"/>
              </a:spcBef>
              <a:buFontTx/>
              <a:buNone/>
            </a:pPr>
            <a:r>
              <a:rPr lang="zh-TW" altLang="en-US" sz="1600">
                <a:latin typeface="微軟正黑體" pitchFamily="34" charset="-120"/>
                <a:ea typeface="微軟正黑體" pitchFamily="34" charset="-120"/>
              </a:rPr>
              <a:t>需於</a:t>
            </a:r>
            <a:r>
              <a:rPr lang="en-US" altLang="zh-TW" sz="1600">
                <a:latin typeface="微軟正黑體" pitchFamily="34" charset="-120"/>
                <a:ea typeface="微軟正黑體" pitchFamily="34" charset="-120"/>
              </a:rPr>
              <a:t>7</a:t>
            </a:r>
            <a:r>
              <a:rPr lang="zh-TW" altLang="zh-TW" sz="1600">
                <a:latin typeface="微軟正黑體" pitchFamily="34" charset="-120"/>
                <a:ea typeface="微軟正黑體" pitchFamily="34" charset="-120"/>
              </a:rPr>
              <a:t>月</a:t>
            </a:r>
            <a:r>
              <a:rPr lang="en-US" altLang="zh-TW" sz="1600">
                <a:latin typeface="微軟正黑體" pitchFamily="34" charset="-120"/>
                <a:ea typeface="微軟正黑體" pitchFamily="34" charset="-120"/>
              </a:rPr>
              <a:t>31</a:t>
            </a:r>
            <a:r>
              <a:rPr lang="zh-TW" altLang="zh-TW" sz="1600">
                <a:latin typeface="微軟正黑體" pitchFamily="34" charset="-120"/>
                <a:ea typeface="微軟正黑體" pitchFamily="34" charset="-120"/>
              </a:rPr>
              <a:t>日前</a:t>
            </a:r>
            <a:r>
              <a:rPr lang="zh-TW" altLang="en-US" sz="1600">
                <a:latin typeface="微軟正黑體" pitchFamily="34" charset="-120"/>
                <a:ea typeface="微軟正黑體" pitchFamily="34" charset="-120"/>
              </a:rPr>
              <a:t>通過學位考試，並完成所屬系、所及學位學程畢業要求規定之研究生，應繳交學位論文紙本、全文電子檔並於辦妥離校程序後，教務處始得發予學位證書。</a:t>
            </a:r>
            <a:endParaRPr lang="en-US" altLang="zh-TW" sz="1600">
              <a:latin typeface="微軟正黑體" pitchFamily="34" charset="-120"/>
              <a:ea typeface="微軟正黑體" pitchFamily="34" charset="-120"/>
            </a:endParaRPr>
          </a:p>
        </p:txBody>
      </p:sp>
      <p:sp>
        <p:nvSpPr>
          <p:cNvPr id="18" name="Rectangle 93"/>
          <p:cNvSpPr/>
          <p:nvPr/>
        </p:nvSpPr>
        <p:spPr>
          <a:xfrm>
            <a:off x="3587316" y="986415"/>
            <a:ext cx="2493963" cy="369888"/>
          </a:xfrm>
          <a:prstGeom prst="rect">
            <a:avLst/>
          </a:prstGeom>
        </p:spPr>
        <p:txBody>
          <a:bodyPr wrap="none" lIns="92156" tIns="46078" rIns="92156" bIns="46078">
            <a:spAutoFit/>
          </a:bodyPr>
          <a:lstStyle/>
          <a:p>
            <a:pPr>
              <a:defRPr/>
            </a:pPr>
            <a:r>
              <a:rPr lang="zh-TW" altLang="en-US" b="1" dirty="0">
                <a:solidFill>
                  <a:schemeClr val="accent3">
                    <a:lumMod val="75000"/>
                  </a:schemeClr>
                </a:solidFill>
                <a:latin typeface="微軟正黑體" panose="020B0604030504040204" pitchFamily="34" charset="-120"/>
                <a:ea typeface="微軟正黑體" panose="020B0604030504040204" pitchFamily="34" charset="-120"/>
              </a:rPr>
              <a:t>登錄指導教授名單日期</a:t>
            </a:r>
            <a:endParaRPr lang="en-US" b="1" dirty="0">
              <a:solidFill>
                <a:schemeClr val="accent3">
                  <a:lumMod val="75000"/>
                </a:schemeClr>
              </a:solidFill>
              <a:latin typeface="微軟正黑體" panose="020B0604030504040204" pitchFamily="34" charset="-120"/>
              <a:ea typeface="微軟正黑體" panose="020B0604030504040204" pitchFamily="34" charset="-120"/>
              <a:cs typeface="Lato Regular"/>
            </a:endParaRPr>
          </a:p>
        </p:txBody>
      </p:sp>
      <p:sp>
        <p:nvSpPr>
          <p:cNvPr id="19" name="TextBox 94"/>
          <p:cNvSpPr txBox="1">
            <a:spLocks noChangeArrowheads="1"/>
          </p:cNvSpPr>
          <p:nvPr/>
        </p:nvSpPr>
        <p:spPr bwMode="auto">
          <a:xfrm>
            <a:off x="3485716" y="1346778"/>
            <a:ext cx="5357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6" tIns="46078" rIns="92156" bIns="46078">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eaLnBrk="1" hangingPunct="1">
              <a:spcBef>
                <a:spcPct val="0"/>
              </a:spcBef>
              <a:buFontTx/>
              <a:buNone/>
            </a:pPr>
            <a:r>
              <a:rPr lang="zh-TW" altLang="en-US" sz="1600">
                <a:latin typeface="微軟正黑體" pitchFamily="34" charset="-120"/>
                <a:ea typeface="微軟正黑體" pitchFamily="34" charset="-120"/>
              </a:rPr>
              <a:t> </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碩士班研究生應於第一學年第二學期註冊後 </a:t>
            </a:r>
            <a:r>
              <a:rPr lang="en-US" altLang="zh-TW" sz="1600">
                <a:latin typeface="微軟正黑體" pitchFamily="34" charset="-120"/>
                <a:ea typeface="微軟正黑體" pitchFamily="34" charset="-120"/>
              </a:rPr>
              <a:t>3 </a:t>
            </a:r>
            <a:r>
              <a:rPr lang="zh-TW" altLang="en-US" sz="1600">
                <a:latin typeface="微軟正黑體" pitchFamily="34" charset="-120"/>
                <a:ea typeface="微軟正黑體" pitchFamily="34" charset="-120"/>
              </a:rPr>
              <a:t>月底之前，</a:t>
            </a:r>
            <a:endParaRPr lang="en-US" altLang="zh-TW" sz="1600">
              <a:latin typeface="微軟正黑體" pitchFamily="34" charset="-120"/>
              <a:ea typeface="微軟正黑體" pitchFamily="34" charset="-120"/>
            </a:endParaRPr>
          </a:p>
          <a:p>
            <a:pPr eaLnBrk="1" hangingPunct="1">
              <a:spcBef>
                <a:spcPct val="0"/>
              </a:spcBef>
              <a:buFontTx/>
              <a:buNone/>
            </a:pPr>
            <a:r>
              <a:rPr lang="en-US" altLang="zh-TW" sz="1600">
                <a:latin typeface="微軟正黑體" pitchFamily="34" charset="-120"/>
                <a:ea typeface="微軟正黑體" pitchFamily="34" charset="-120"/>
              </a:rPr>
              <a:t> *</a:t>
            </a:r>
            <a:r>
              <a:rPr lang="zh-TW" altLang="en-US" sz="1600">
                <a:latin typeface="微軟正黑體" pitchFamily="34" charset="-120"/>
                <a:ea typeface="微軟正黑體" pitchFamily="34" charset="-120"/>
              </a:rPr>
              <a:t>博士班研究生應於第二學年第一學期註冊後 </a:t>
            </a:r>
            <a:r>
              <a:rPr lang="en-US" altLang="zh-TW" sz="1600">
                <a:latin typeface="微軟正黑體" pitchFamily="34" charset="-120"/>
                <a:ea typeface="微軟正黑體" pitchFamily="34" charset="-120"/>
              </a:rPr>
              <a:t>10 </a:t>
            </a:r>
            <a:r>
              <a:rPr lang="zh-TW" altLang="en-US" sz="1600">
                <a:latin typeface="微軟正黑體" pitchFamily="34" charset="-120"/>
                <a:ea typeface="微軟正黑體" pitchFamily="34" charset="-120"/>
              </a:rPr>
              <a:t>月底之前</a:t>
            </a:r>
            <a:endParaRPr lang="en-US" altLang="zh-TW" sz="1600">
              <a:latin typeface="微軟正黑體" pitchFamily="34" charset="-120"/>
              <a:ea typeface="微軟正黑體" pitchFamily="34" charset="-120"/>
              <a:cs typeface="Calibri Light" pitchFamily="34" charset="0"/>
            </a:endParaRPr>
          </a:p>
        </p:txBody>
      </p:sp>
      <p:sp>
        <p:nvSpPr>
          <p:cNvPr id="20" name="Rectangle 95"/>
          <p:cNvSpPr>
            <a:spLocks noChangeArrowheads="1"/>
          </p:cNvSpPr>
          <p:nvPr/>
        </p:nvSpPr>
        <p:spPr bwMode="auto">
          <a:xfrm>
            <a:off x="3552391" y="2138940"/>
            <a:ext cx="2782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156" tIns="46078" rIns="92156" bIns="46078">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r>
              <a:rPr lang="zh-TW" altLang="en-US" sz="1800" b="1">
                <a:solidFill>
                  <a:srgbClr val="0070C0"/>
                </a:solidFill>
                <a:latin typeface="微軟正黑體" pitchFamily="34" charset="-120"/>
                <a:ea typeface="微軟正黑體" pitchFamily="34" charset="-120"/>
                <a:cs typeface="Lato Regular"/>
              </a:rPr>
              <a:t>博士候選人資格考核申請</a:t>
            </a:r>
            <a:endParaRPr lang="en-US" altLang="zh-TW" sz="1800" b="1">
              <a:solidFill>
                <a:srgbClr val="0070C0"/>
              </a:solidFill>
              <a:latin typeface="微軟正黑體" pitchFamily="34" charset="-120"/>
              <a:ea typeface="微軟正黑體" pitchFamily="34" charset="-120"/>
              <a:cs typeface="Lato Regular"/>
            </a:endParaRPr>
          </a:p>
        </p:txBody>
      </p:sp>
      <p:sp>
        <p:nvSpPr>
          <p:cNvPr id="22" name="TextBox 96"/>
          <p:cNvSpPr txBox="1">
            <a:spLocks noChangeArrowheads="1"/>
          </p:cNvSpPr>
          <p:nvPr/>
        </p:nvSpPr>
        <p:spPr bwMode="auto">
          <a:xfrm>
            <a:off x="3587316" y="2426278"/>
            <a:ext cx="41227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6" tIns="46078" rIns="92156" bIns="46078">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eaLnBrk="1" hangingPunct="1">
              <a:spcBef>
                <a:spcPct val="0"/>
              </a:spcBef>
              <a:buFontTx/>
              <a:buNone/>
            </a:pPr>
            <a:r>
              <a:rPr lang="zh-TW" altLang="en-US" sz="1600">
                <a:latin typeface="微軟正黑體" pitchFamily="34" charset="-120"/>
                <a:ea typeface="微軟正黑體" pitchFamily="34" charset="-120"/>
              </a:rPr>
              <a:t>開始：上、下學期開學日起</a:t>
            </a:r>
            <a:endParaRPr lang="en-US" altLang="zh-TW" sz="1600">
              <a:latin typeface="微軟正黑體" pitchFamily="34" charset="-120"/>
              <a:ea typeface="微軟正黑體" pitchFamily="34" charset="-120"/>
            </a:endParaRPr>
          </a:p>
          <a:p>
            <a:pPr eaLnBrk="1" hangingPunct="1">
              <a:spcBef>
                <a:spcPct val="0"/>
              </a:spcBef>
              <a:buFontTx/>
              <a:buNone/>
            </a:pPr>
            <a:r>
              <a:rPr lang="zh-TW" altLang="en-US" sz="1600">
                <a:latin typeface="微軟正黑體" pitchFamily="34" charset="-120"/>
                <a:ea typeface="微軟正黑體" pitchFamily="34" charset="-120"/>
              </a:rPr>
              <a:t>結束：上、下學期第二週結束止</a:t>
            </a:r>
            <a:endParaRPr lang="en-US" altLang="zh-TW" sz="1600">
              <a:latin typeface="微軟正黑體" pitchFamily="34" charset="-120"/>
              <a:ea typeface="微軟正黑體" pitchFamily="34" charset="-120"/>
            </a:endParaRPr>
          </a:p>
        </p:txBody>
      </p:sp>
      <p:sp>
        <p:nvSpPr>
          <p:cNvPr id="24" name="Rectangle 97"/>
          <p:cNvSpPr/>
          <p:nvPr/>
        </p:nvSpPr>
        <p:spPr>
          <a:xfrm>
            <a:off x="3642879" y="3218440"/>
            <a:ext cx="2032000" cy="369888"/>
          </a:xfrm>
          <a:prstGeom prst="rect">
            <a:avLst/>
          </a:prstGeom>
        </p:spPr>
        <p:txBody>
          <a:bodyPr wrap="none" lIns="92156" tIns="46078" rIns="92156" bIns="46078">
            <a:spAutoFit/>
          </a:bodyPr>
          <a:lstStyle/>
          <a:p>
            <a:pPr>
              <a:defRPr/>
            </a:pPr>
            <a:r>
              <a:rPr lang="zh-TW" altLang="en-US" b="1" dirty="0">
                <a:solidFill>
                  <a:schemeClr val="accent2">
                    <a:lumMod val="75000"/>
                  </a:schemeClr>
                </a:solidFill>
                <a:latin typeface="微軟正黑體" panose="020B0604030504040204" pitchFamily="34" charset="-120"/>
                <a:ea typeface="微軟正黑體" panose="020B0604030504040204" pitchFamily="34" charset="-120"/>
                <a:cs typeface="Lato Regular"/>
              </a:rPr>
              <a:t>學位論文考試申請</a:t>
            </a:r>
            <a:endParaRPr lang="en-US" b="1" dirty="0">
              <a:solidFill>
                <a:schemeClr val="accent2">
                  <a:lumMod val="75000"/>
                </a:schemeClr>
              </a:solidFill>
              <a:latin typeface="微軟正黑體" panose="020B0604030504040204" pitchFamily="34" charset="-120"/>
              <a:ea typeface="微軟正黑體" panose="020B0604030504040204" pitchFamily="34" charset="-120"/>
              <a:cs typeface="Lato Regular"/>
            </a:endParaRPr>
          </a:p>
        </p:txBody>
      </p:sp>
      <p:sp>
        <p:nvSpPr>
          <p:cNvPr id="25" name="TextBox 98"/>
          <p:cNvSpPr txBox="1">
            <a:spLocks noChangeArrowheads="1"/>
          </p:cNvSpPr>
          <p:nvPr/>
        </p:nvSpPr>
        <p:spPr bwMode="auto">
          <a:xfrm>
            <a:off x="3658754" y="3578803"/>
            <a:ext cx="4556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6" tIns="46078" rIns="92156" bIns="46078">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eaLnBrk="1" hangingPunct="1">
              <a:spcBef>
                <a:spcPct val="0"/>
              </a:spcBef>
              <a:buFontTx/>
              <a:buNone/>
            </a:pPr>
            <a:r>
              <a:rPr lang="zh-TW" altLang="en-US" sz="1600">
                <a:latin typeface="微軟正黑體" pitchFamily="34" charset="-120"/>
                <a:ea typeface="微軟正黑體" pitchFamily="34" charset="-120"/>
              </a:rPr>
              <a:t>開始：上、下學期開學日起</a:t>
            </a:r>
            <a:endParaRPr lang="en-US" altLang="zh-TW" sz="1600">
              <a:latin typeface="微軟正黑體" pitchFamily="34" charset="-120"/>
              <a:ea typeface="微軟正黑體" pitchFamily="34" charset="-120"/>
            </a:endParaRPr>
          </a:p>
          <a:p>
            <a:pPr eaLnBrk="1" hangingPunct="1">
              <a:spcBef>
                <a:spcPct val="0"/>
              </a:spcBef>
              <a:buFontTx/>
              <a:buNone/>
            </a:pPr>
            <a:r>
              <a:rPr lang="zh-TW" altLang="en-US" sz="1600">
                <a:latin typeface="微軟正黑體" pitchFamily="34" charset="-120"/>
                <a:ea typeface="微軟正黑體" pitchFamily="34" charset="-120"/>
              </a:rPr>
              <a:t>結束：上、下學期第八週結束止</a:t>
            </a:r>
            <a:endParaRPr lang="en-US" altLang="zh-TW" sz="1600">
              <a:latin typeface="微軟正黑體" pitchFamily="34" charset="-120"/>
              <a:ea typeface="微軟正黑體" pitchFamily="34" charset="-120"/>
            </a:endParaRPr>
          </a:p>
        </p:txBody>
      </p:sp>
      <p:grpSp>
        <p:nvGrpSpPr>
          <p:cNvPr id="26" name="群組 5"/>
          <p:cNvGrpSpPr>
            <a:grpSpLocks/>
          </p:cNvGrpSpPr>
          <p:nvPr/>
        </p:nvGrpSpPr>
        <p:grpSpPr bwMode="auto">
          <a:xfrm>
            <a:off x="2866591" y="4477328"/>
            <a:ext cx="720725" cy="685800"/>
            <a:chOff x="4767646" y="4841144"/>
            <a:chExt cx="573794" cy="765060"/>
          </a:xfrm>
        </p:grpSpPr>
        <p:sp>
          <p:nvSpPr>
            <p:cNvPr id="27" name="Oval 84"/>
            <p:cNvSpPr/>
            <p:nvPr/>
          </p:nvSpPr>
          <p:spPr bwMode="auto">
            <a:xfrm>
              <a:off x="4767646" y="4841144"/>
              <a:ext cx="573794"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defTabSz="511973">
                <a:defRPr/>
              </a:pPr>
              <a:endParaRPr lang="en-US" dirty="0">
                <a:latin typeface="Calibri Light"/>
              </a:endParaRPr>
            </a:p>
          </p:txBody>
        </p:sp>
        <p:sp>
          <p:nvSpPr>
            <p:cNvPr id="28" name="Freeform 36"/>
            <p:cNvSpPr>
              <a:spLocks noChangeArrowheads="1"/>
            </p:cNvSpPr>
            <p:nvPr/>
          </p:nvSpPr>
          <p:spPr bwMode="auto">
            <a:xfrm>
              <a:off x="4953434" y="5046577"/>
              <a:ext cx="204746" cy="354194"/>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8405" tIns="19202" rIns="38405" bIns="19202" anchor="ctr"/>
            <a:lstStyle/>
            <a:p>
              <a:pPr>
                <a:defRPr/>
              </a:pPr>
              <a:endParaRPr lang="en-US" dirty="0">
                <a:latin typeface="Calibri Light"/>
              </a:endParaRPr>
            </a:p>
          </p:txBody>
        </p:sp>
      </p:grpSp>
      <p:grpSp>
        <p:nvGrpSpPr>
          <p:cNvPr id="29" name="群組 1"/>
          <p:cNvGrpSpPr>
            <a:grpSpLocks/>
          </p:cNvGrpSpPr>
          <p:nvPr/>
        </p:nvGrpSpPr>
        <p:grpSpPr bwMode="auto">
          <a:xfrm>
            <a:off x="2866591" y="1224540"/>
            <a:ext cx="674688" cy="665163"/>
            <a:chOff x="3707904" y="2268040"/>
            <a:chExt cx="720080" cy="765060"/>
          </a:xfrm>
        </p:grpSpPr>
        <p:sp>
          <p:nvSpPr>
            <p:cNvPr id="30" name="Oval 92"/>
            <p:cNvSpPr/>
            <p:nvPr/>
          </p:nvSpPr>
          <p:spPr bwMode="auto">
            <a:xfrm>
              <a:off x="3707904" y="2268040"/>
              <a:ext cx="72008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defTabSz="511973">
                <a:defRPr/>
              </a:pPr>
              <a:endParaRPr lang="en-US" dirty="0">
                <a:latin typeface="Calibri Light"/>
              </a:endParaRPr>
            </a:p>
          </p:txBody>
        </p:sp>
        <p:sp>
          <p:nvSpPr>
            <p:cNvPr id="31" name="Freeform 46"/>
            <p:cNvSpPr>
              <a:spLocks noChangeArrowheads="1"/>
            </p:cNvSpPr>
            <p:nvPr/>
          </p:nvSpPr>
          <p:spPr bwMode="auto">
            <a:xfrm>
              <a:off x="3933247" y="2439676"/>
              <a:ext cx="269394" cy="341447"/>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8405" tIns="19202" rIns="38405" bIns="19202" anchor="ctr"/>
            <a:lstStyle/>
            <a:p>
              <a:pPr>
                <a:defRPr/>
              </a:pPr>
              <a:endParaRPr lang="en-US" dirty="0">
                <a:latin typeface="Calibri Light"/>
              </a:endParaRPr>
            </a:p>
          </p:txBody>
        </p:sp>
      </p:grpSp>
      <p:grpSp>
        <p:nvGrpSpPr>
          <p:cNvPr id="32" name="群組 4"/>
          <p:cNvGrpSpPr>
            <a:grpSpLocks/>
          </p:cNvGrpSpPr>
          <p:nvPr/>
        </p:nvGrpSpPr>
        <p:grpSpPr bwMode="auto">
          <a:xfrm>
            <a:off x="2866591" y="2210378"/>
            <a:ext cx="658813" cy="698500"/>
            <a:chOff x="4780091" y="2169288"/>
            <a:chExt cx="573794" cy="765060"/>
          </a:xfrm>
        </p:grpSpPr>
        <p:sp>
          <p:nvSpPr>
            <p:cNvPr id="33" name="Oval 30"/>
            <p:cNvSpPr/>
            <p:nvPr/>
          </p:nvSpPr>
          <p:spPr bwMode="auto">
            <a:xfrm>
              <a:off x="4780091" y="2169288"/>
              <a:ext cx="573794"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defTabSz="511973">
                <a:defRPr/>
              </a:pPr>
              <a:endParaRPr lang="en-US" dirty="0">
                <a:latin typeface="Calibri Light"/>
              </a:endParaRPr>
            </a:p>
          </p:txBody>
        </p:sp>
        <p:sp>
          <p:nvSpPr>
            <p:cNvPr id="34" name="Freeform 127"/>
            <p:cNvSpPr>
              <a:spLocks noChangeArrowheads="1"/>
            </p:cNvSpPr>
            <p:nvPr/>
          </p:nvSpPr>
          <p:spPr bwMode="auto">
            <a:xfrm>
              <a:off x="4919738" y="2383156"/>
              <a:ext cx="311092" cy="33210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8405" tIns="19202" rIns="38405" bIns="19202" anchor="ctr"/>
            <a:lstStyle/>
            <a:p>
              <a:pPr>
                <a:defRPr/>
              </a:pPr>
              <a:endParaRPr lang="en-US" dirty="0">
                <a:latin typeface="Calibri Light"/>
              </a:endParaRPr>
            </a:p>
          </p:txBody>
        </p:sp>
      </p:grpSp>
      <p:grpSp>
        <p:nvGrpSpPr>
          <p:cNvPr id="35" name="群組 2"/>
          <p:cNvGrpSpPr>
            <a:grpSpLocks/>
          </p:cNvGrpSpPr>
          <p:nvPr/>
        </p:nvGrpSpPr>
        <p:grpSpPr bwMode="auto">
          <a:xfrm>
            <a:off x="2866591" y="3291465"/>
            <a:ext cx="685800" cy="695325"/>
            <a:chOff x="4782956" y="3049115"/>
            <a:chExt cx="573794" cy="765060"/>
          </a:xfrm>
        </p:grpSpPr>
        <p:sp>
          <p:nvSpPr>
            <p:cNvPr id="36" name="Oval 89"/>
            <p:cNvSpPr/>
            <p:nvPr/>
          </p:nvSpPr>
          <p:spPr bwMode="auto">
            <a:xfrm>
              <a:off x="4782956" y="3049115"/>
              <a:ext cx="573794"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anchor="ctr"/>
            <a:lstStyle/>
            <a:p>
              <a:pPr algn="ctr" defTabSz="511973">
                <a:defRPr/>
              </a:pPr>
              <a:endParaRPr lang="en-US" dirty="0">
                <a:latin typeface="Calibri Light"/>
              </a:endParaRPr>
            </a:p>
          </p:txBody>
        </p:sp>
        <p:sp>
          <p:nvSpPr>
            <p:cNvPr id="37" name="Freeform 75"/>
            <p:cNvSpPr>
              <a:spLocks noChangeArrowheads="1"/>
            </p:cNvSpPr>
            <p:nvPr/>
          </p:nvSpPr>
          <p:spPr bwMode="auto">
            <a:xfrm>
              <a:off x="4946328" y="3297148"/>
              <a:ext cx="248378" cy="267248"/>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8405" tIns="19202" rIns="38405" bIns="19202" anchor="ctr"/>
            <a:lstStyle/>
            <a:p>
              <a:pPr>
                <a:defRPr/>
              </a:pPr>
              <a:endParaRPr lang="en-US" dirty="0">
                <a:latin typeface="Calibri Light"/>
              </a:endParaRPr>
            </a:p>
          </p:txBody>
        </p:sp>
      </p:grpSp>
      <p:grpSp>
        <p:nvGrpSpPr>
          <p:cNvPr id="38" name="Group 3"/>
          <p:cNvGrpSpPr>
            <a:grpSpLocks/>
          </p:cNvGrpSpPr>
          <p:nvPr/>
        </p:nvGrpSpPr>
        <p:grpSpPr bwMode="auto">
          <a:xfrm>
            <a:off x="58304" y="1011815"/>
            <a:ext cx="2595562" cy="4367213"/>
            <a:chOff x="2524195" y="2521528"/>
            <a:chExt cx="8742644" cy="9470716"/>
          </a:xfrm>
        </p:grpSpPr>
        <p:grpSp>
          <p:nvGrpSpPr>
            <p:cNvPr id="39" name="Group 33"/>
            <p:cNvGrpSpPr>
              <a:grpSpLocks/>
            </p:cNvGrpSpPr>
            <p:nvPr/>
          </p:nvGrpSpPr>
          <p:grpSpPr bwMode="auto">
            <a:xfrm>
              <a:off x="3800342" y="10064738"/>
              <a:ext cx="745888" cy="991444"/>
              <a:chOff x="9916767" y="11659096"/>
              <a:chExt cx="1032769" cy="1372771"/>
            </a:xfrm>
          </p:grpSpPr>
          <p:sp>
            <p:nvSpPr>
              <p:cNvPr id="107" name="Freeform 1092"/>
              <p:cNvSpPr>
                <a:spLocks noChangeArrowheads="1"/>
              </p:cNvSpPr>
              <p:nvPr/>
            </p:nvSpPr>
            <p:spPr bwMode="auto">
              <a:xfrm>
                <a:off x="9919299" y="12945597"/>
                <a:ext cx="74038" cy="85801"/>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latin typeface="Calibri Light"/>
                </a:endParaRPr>
              </a:p>
            </p:txBody>
          </p:sp>
          <p:sp>
            <p:nvSpPr>
              <p:cNvPr id="108" name="Freeform 1093"/>
              <p:cNvSpPr>
                <a:spLocks noChangeArrowheads="1"/>
              </p:cNvSpPr>
              <p:nvPr/>
            </p:nvSpPr>
            <p:spPr bwMode="auto">
              <a:xfrm>
                <a:off x="9971128" y="11758677"/>
                <a:ext cx="688552" cy="943815"/>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latin typeface="Calibri Light"/>
                </a:endParaRPr>
              </a:p>
            </p:txBody>
          </p:sp>
          <p:sp>
            <p:nvSpPr>
              <p:cNvPr id="109" name="Freeform 1094"/>
              <p:cNvSpPr>
                <a:spLocks noChangeArrowheads="1"/>
              </p:cNvSpPr>
              <p:nvPr/>
            </p:nvSpPr>
            <p:spPr bwMode="auto">
              <a:xfrm>
                <a:off x="10082183" y="11849246"/>
                <a:ext cx="703364" cy="943815"/>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latin typeface="Calibri Light"/>
                </a:endParaRPr>
              </a:p>
            </p:txBody>
          </p:sp>
          <p:sp>
            <p:nvSpPr>
              <p:cNvPr id="110" name="Freeform 1095"/>
              <p:cNvSpPr>
                <a:spLocks noChangeArrowheads="1"/>
              </p:cNvSpPr>
              <p:nvPr/>
            </p:nvSpPr>
            <p:spPr bwMode="auto">
              <a:xfrm>
                <a:off x="10674488" y="11658577"/>
                <a:ext cx="273943" cy="238337"/>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latin typeface="Calibri Light"/>
                </a:endParaRPr>
              </a:p>
            </p:txBody>
          </p:sp>
          <p:sp>
            <p:nvSpPr>
              <p:cNvPr id="111" name="Freeform 1096"/>
              <p:cNvSpPr>
                <a:spLocks noChangeArrowheads="1"/>
              </p:cNvSpPr>
              <p:nvPr/>
            </p:nvSpPr>
            <p:spPr bwMode="auto">
              <a:xfrm>
                <a:off x="10185836" y="11920746"/>
                <a:ext cx="688556" cy="934282"/>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latin typeface="Calibri Light"/>
                </a:endParaRPr>
              </a:p>
            </p:txBody>
          </p:sp>
          <p:sp>
            <p:nvSpPr>
              <p:cNvPr id="112" name="Freeform 1097"/>
              <p:cNvSpPr>
                <a:spLocks noChangeArrowheads="1"/>
              </p:cNvSpPr>
              <p:nvPr/>
            </p:nvSpPr>
            <p:spPr bwMode="auto">
              <a:xfrm>
                <a:off x="9941513" y="12731092"/>
                <a:ext cx="244323" cy="238337"/>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latin typeface="Calibri Light"/>
                </a:endParaRPr>
              </a:p>
            </p:txBody>
          </p:sp>
        </p:grpSp>
        <p:grpSp>
          <p:nvGrpSpPr>
            <p:cNvPr id="40" name="Group 37"/>
            <p:cNvGrpSpPr>
              <a:grpSpLocks/>
            </p:cNvGrpSpPr>
            <p:nvPr/>
          </p:nvGrpSpPr>
          <p:grpSpPr bwMode="auto">
            <a:xfrm rot="-2214830">
              <a:off x="3988335" y="6990732"/>
              <a:ext cx="828523" cy="1189633"/>
              <a:chOff x="18561758" y="2385889"/>
              <a:chExt cx="2160750" cy="3102509"/>
            </a:xfrm>
          </p:grpSpPr>
          <p:sp>
            <p:nvSpPr>
              <p:cNvPr id="83" name="Freeform 277"/>
              <p:cNvSpPr>
                <a:spLocks/>
              </p:cNvSpPr>
              <p:nvPr/>
            </p:nvSpPr>
            <p:spPr bwMode="auto">
              <a:xfrm>
                <a:off x="18561758" y="2385889"/>
                <a:ext cx="2160750" cy="3102509"/>
              </a:xfrm>
              <a:custGeom>
                <a:avLst/>
                <a:gdLst>
                  <a:gd name="T0" fmla="*/ 0 w 366"/>
                  <a:gd name="T1" fmla="*/ 2147483647 h 527"/>
                  <a:gd name="T2" fmla="*/ 2147483647 w 366"/>
                  <a:gd name="T3" fmla="*/ 2147483647 h 527"/>
                  <a:gd name="T4" fmla="*/ 2147483647 w 366"/>
                  <a:gd name="T5" fmla="*/ 2147483647 h 527"/>
                  <a:gd name="T6" fmla="*/ 2147483647 w 366"/>
                  <a:gd name="T7" fmla="*/ 2147483647 h 527"/>
                  <a:gd name="T8" fmla="*/ 2147483647 w 366"/>
                  <a:gd name="T9" fmla="*/ 2147483647 h 527"/>
                  <a:gd name="T10" fmla="*/ 2147483647 w 366"/>
                  <a:gd name="T11" fmla="*/ 0 h 527"/>
                  <a:gd name="T12" fmla="*/ 2147483647 w 366"/>
                  <a:gd name="T13" fmla="*/ 0 h 527"/>
                  <a:gd name="T14" fmla="*/ 0 w 366"/>
                  <a:gd name="T15" fmla="*/ 2147483647 h 527"/>
                  <a:gd name="T16" fmla="*/ 0 w 366"/>
                  <a:gd name="T17" fmla="*/ 2147483647 h 5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4"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85" name="Freeform 281"/>
              <p:cNvSpPr>
                <a:spLocks/>
              </p:cNvSpPr>
              <p:nvPr/>
            </p:nvSpPr>
            <p:spPr bwMode="auto">
              <a:xfrm>
                <a:off x="18815497" y="3457953"/>
                <a:ext cx="1671773" cy="1718475"/>
              </a:xfrm>
              <a:custGeom>
                <a:avLst/>
                <a:gdLst>
                  <a:gd name="T0" fmla="*/ 2147483647 w 283"/>
                  <a:gd name="T1" fmla="*/ 2147483647 h 292"/>
                  <a:gd name="T2" fmla="*/ 2147483647 w 283"/>
                  <a:gd name="T3" fmla="*/ 2147483647 h 292"/>
                  <a:gd name="T4" fmla="*/ 0 w 283"/>
                  <a:gd name="T5" fmla="*/ 2147483647 h 292"/>
                  <a:gd name="T6" fmla="*/ 2147483647 w 283"/>
                  <a:gd name="T7" fmla="*/ 2147483647 h 292"/>
                  <a:gd name="T8" fmla="*/ 2147483647 w 283"/>
                  <a:gd name="T9" fmla="*/ 2147483647 h 292"/>
                  <a:gd name="T10" fmla="*/ 2147483647 w 283"/>
                  <a:gd name="T11" fmla="*/ 2147483647 h 292"/>
                  <a:gd name="T12" fmla="*/ 2147483647 w 283"/>
                  <a:gd name="T13" fmla="*/ 0 h 292"/>
                  <a:gd name="T14" fmla="*/ 2147483647 w 283"/>
                  <a:gd name="T15" fmla="*/ 2147483647 h 292"/>
                  <a:gd name="T16" fmla="*/ 2147483647 w 283"/>
                  <a:gd name="T17" fmla="*/ 2147483647 h 292"/>
                  <a:gd name="T18" fmla="*/ 2147483647 w 283"/>
                  <a:gd name="T19" fmla="*/ 2147483647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 name="Freeform 282"/>
              <p:cNvSpPr>
                <a:spLocks/>
              </p:cNvSpPr>
              <p:nvPr/>
            </p:nvSpPr>
            <p:spPr bwMode="auto">
              <a:xfrm>
                <a:off x="18857787" y="2822118"/>
                <a:ext cx="1433892" cy="70061"/>
              </a:xfrm>
              <a:custGeom>
                <a:avLst/>
                <a:gdLst>
                  <a:gd name="T0" fmla="*/ 2147483647 w 243"/>
                  <a:gd name="T1" fmla="*/ 2147483647 h 12"/>
                  <a:gd name="T2" fmla="*/ 2147483647 w 243"/>
                  <a:gd name="T3" fmla="*/ 2147483647 h 12"/>
                  <a:gd name="T4" fmla="*/ 2147483647 w 243"/>
                  <a:gd name="T5" fmla="*/ 2147483647 h 12"/>
                  <a:gd name="T6" fmla="*/ 0 w 243"/>
                  <a:gd name="T7" fmla="*/ 2147483647 h 12"/>
                  <a:gd name="T8" fmla="*/ 0 w 243"/>
                  <a:gd name="T9" fmla="*/ 2147483647 h 12"/>
                  <a:gd name="T10" fmla="*/ 2147483647 w 243"/>
                  <a:gd name="T11" fmla="*/ 0 h 12"/>
                  <a:gd name="T12" fmla="*/ 2147483647 w 243"/>
                  <a:gd name="T13" fmla="*/ 0 h 12"/>
                  <a:gd name="T14" fmla="*/ 2147483647 w 243"/>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7" name="Freeform 283"/>
              <p:cNvSpPr>
                <a:spLocks/>
              </p:cNvSpPr>
              <p:nvPr/>
            </p:nvSpPr>
            <p:spPr bwMode="auto">
              <a:xfrm>
                <a:off x="18851179" y="2939767"/>
                <a:ext cx="796900" cy="70061"/>
              </a:xfrm>
              <a:custGeom>
                <a:avLst/>
                <a:gdLst>
                  <a:gd name="T0" fmla="*/ 2147483647 w 135"/>
                  <a:gd name="T1" fmla="*/ 0 h 12"/>
                  <a:gd name="T2" fmla="*/ 2147483647 w 135"/>
                  <a:gd name="T3" fmla="*/ 0 h 12"/>
                  <a:gd name="T4" fmla="*/ 0 w 135"/>
                  <a:gd name="T5" fmla="*/ 2147483647 h 12"/>
                  <a:gd name="T6" fmla="*/ 2147483647 w 135"/>
                  <a:gd name="T7" fmla="*/ 2147483647 h 12"/>
                  <a:gd name="T8" fmla="*/ 2147483647 w 135"/>
                  <a:gd name="T9" fmla="*/ 2147483647 h 12"/>
                  <a:gd name="T10" fmla="*/ 2147483647 w 135"/>
                  <a:gd name="T11" fmla="*/ 2147483647 h 12"/>
                  <a:gd name="T12" fmla="*/ 2147483647 w 135"/>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8" name="Freeform 284"/>
              <p:cNvSpPr>
                <a:spLocks/>
              </p:cNvSpPr>
              <p:nvPr/>
            </p:nvSpPr>
            <p:spPr bwMode="auto">
              <a:xfrm>
                <a:off x="19712836" y="2945054"/>
                <a:ext cx="377966" cy="64773"/>
              </a:xfrm>
              <a:custGeom>
                <a:avLst/>
                <a:gdLst>
                  <a:gd name="T0" fmla="*/ 2147483647 w 64"/>
                  <a:gd name="T1" fmla="*/ 0 h 11"/>
                  <a:gd name="T2" fmla="*/ 2147483647 w 64"/>
                  <a:gd name="T3" fmla="*/ 0 h 11"/>
                  <a:gd name="T4" fmla="*/ 0 w 64"/>
                  <a:gd name="T5" fmla="*/ 2147483647 h 11"/>
                  <a:gd name="T6" fmla="*/ 2147483647 w 64"/>
                  <a:gd name="T7" fmla="*/ 2147483647 h 11"/>
                  <a:gd name="T8" fmla="*/ 2147483647 w 64"/>
                  <a:gd name="T9" fmla="*/ 2147483647 h 11"/>
                  <a:gd name="T10" fmla="*/ 2147483647 w 64"/>
                  <a:gd name="T11" fmla="*/ 2147483647 h 11"/>
                  <a:gd name="T12" fmla="*/ 2147483647 w 6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9" name="Freeform 285"/>
              <p:cNvSpPr>
                <a:spLocks/>
              </p:cNvSpPr>
              <p:nvPr/>
            </p:nvSpPr>
            <p:spPr bwMode="auto">
              <a:xfrm>
                <a:off x="18857787" y="3057417"/>
                <a:ext cx="1433892" cy="70061"/>
              </a:xfrm>
              <a:custGeom>
                <a:avLst/>
                <a:gdLst>
                  <a:gd name="T0" fmla="*/ 2147483647 w 243"/>
                  <a:gd name="T1" fmla="*/ 2147483647 h 12"/>
                  <a:gd name="T2" fmla="*/ 2147483647 w 243"/>
                  <a:gd name="T3" fmla="*/ 2147483647 h 12"/>
                  <a:gd name="T4" fmla="*/ 2147483647 w 243"/>
                  <a:gd name="T5" fmla="*/ 2147483647 h 12"/>
                  <a:gd name="T6" fmla="*/ 0 w 243"/>
                  <a:gd name="T7" fmla="*/ 2147483647 h 12"/>
                  <a:gd name="T8" fmla="*/ 0 w 243"/>
                  <a:gd name="T9" fmla="*/ 2147483647 h 12"/>
                  <a:gd name="T10" fmla="*/ 2147483647 w 243"/>
                  <a:gd name="T11" fmla="*/ 0 h 12"/>
                  <a:gd name="T12" fmla="*/ 2147483647 w 243"/>
                  <a:gd name="T13" fmla="*/ 0 h 12"/>
                  <a:gd name="T14" fmla="*/ 2147483647 w 243"/>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 name="Freeform 286"/>
              <p:cNvSpPr>
                <a:spLocks/>
              </p:cNvSpPr>
              <p:nvPr/>
            </p:nvSpPr>
            <p:spPr bwMode="auto">
              <a:xfrm>
                <a:off x="19282008" y="3192251"/>
                <a:ext cx="377966" cy="59485"/>
              </a:xfrm>
              <a:custGeom>
                <a:avLst/>
                <a:gdLst>
                  <a:gd name="T0" fmla="*/ 2147483647 w 64"/>
                  <a:gd name="T1" fmla="*/ 2147483647 h 10"/>
                  <a:gd name="T2" fmla="*/ 2147483647 w 64"/>
                  <a:gd name="T3" fmla="*/ 2147483647 h 10"/>
                  <a:gd name="T4" fmla="*/ 2147483647 w 64"/>
                  <a:gd name="T5" fmla="*/ 2147483647 h 10"/>
                  <a:gd name="T6" fmla="*/ 0 w 64"/>
                  <a:gd name="T7" fmla="*/ 2147483647 h 10"/>
                  <a:gd name="T8" fmla="*/ 0 w 64"/>
                  <a:gd name="T9" fmla="*/ 2147483647 h 10"/>
                  <a:gd name="T10" fmla="*/ 2147483647 w 64"/>
                  <a:gd name="T11" fmla="*/ 0 h 10"/>
                  <a:gd name="T12" fmla="*/ 2147483647 w 64"/>
                  <a:gd name="T13" fmla="*/ 0 h 10"/>
                  <a:gd name="T14" fmla="*/ 2147483647 w 64"/>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1" name="Freeform 287"/>
              <p:cNvSpPr>
                <a:spLocks/>
              </p:cNvSpPr>
              <p:nvPr/>
            </p:nvSpPr>
            <p:spPr bwMode="auto">
              <a:xfrm>
                <a:off x="18857787" y="3192251"/>
                <a:ext cx="371358" cy="59485"/>
              </a:xfrm>
              <a:custGeom>
                <a:avLst/>
                <a:gdLst>
                  <a:gd name="T0" fmla="*/ 2147483647 w 63"/>
                  <a:gd name="T1" fmla="*/ 0 h 10"/>
                  <a:gd name="T2" fmla="*/ 2147483647 w 63"/>
                  <a:gd name="T3" fmla="*/ 0 h 10"/>
                  <a:gd name="T4" fmla="*/ 0 w 63"/>
                  <a:gd name="T5" fmla="*/ 2147483647 h 10"/>
                  <a:gd name="T6" fmla="*/ 2147483647 w 63"/>
                  <a:gd name="T7" fmla="*/ 2147483647 h 10"/>
                  <a:gd name="T8" fmla="*/ 2147483647 w 63"/>
                  <a:gd name="T9" fmla="*/ 2147483647 h 10"/>
                  <a:gd name="T10" fmla="*/ 2147483647 w 63"/>
                  <a:gd name="T11" fmla="*/ 2147483647 h 10"/>
                  <a:gd name="T12" fmla="*/ 2147483647 w 6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 name="Freeform 288"/>
              <p:cNvSpPr>
                <a:spLocks/>
              </p:cNvSpPr>
              <p:nvPr/>
            </p:nvSpPr>
            <p:spPr bwMode="auto">
              <a:xfrm>
                <a:off x="18845893" y="3357488"/>
                <a:ext cx="1433892" cy="70061"/>
              </a:xfrm>
              <a:custGeom>
                <a:avLst/>
                <a:gdLst>
                  <a:gd name="T0" fmla="*/ 2147483647 w 243"/>
                  <a:gd name="T1" fmla="*/ 2147483647 h 12"/>
                  <a:gd name="T2" fmla="*/ 2147483647 w 243"/>
                  <a:gd name="T3" fmla="*/ 2147483647 h 12"/>
                  <a:gd name="T4" fmla="*/ 2147483647 w 243"/>
                  <a:gd name="T5" fmla="*/ 2147483647 h 12"/>
                  <a:gd name="T6" fmla="*/ 0 w 243"/>
                  <a:gd name="T7" fmla="*/ 2147483647 h 12"/>
                  <a:gd name="T8" fmla="*/ 0 w 243"/>
                  <a:gd name="T9" fmla="*/ 2147483647 h 12"/>
                  <a:gd name="T10" fmla="*/ 2147483647 w 243"/>
                  <a:gd name="T11" fmla="*/ 0 h 12"/>
                  <a:gd name="T12" fmla="*/ 2147483647 w 243"/>
                  <a:gd name="T13" fmla="*/ 0 h 12"/>
                  <a:gd name="T14" fmla="*/ 2147483647 w 243"/>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3" name="Freeform 289"/>
              <p:cNvSpPr>
                <a:spLocks/>
              </p:cNvSpPr>
              <p:nvPr/>
            </p:nvSpPr>
            <p:spPr bwMode="auto">
              <a:xfrm>
                <a:off x="18839286" y="3475138"/>
                <a:ext cx="796900" cy="64773"/>
              </a:xfrm>
              <a:custGeom>
                <a:avLst/>
                <a:gdLst>
                  <a:gd name="T0" fmla="*/ 2147483647 w 135"/>
                  <a:gd name="T1" fmla="*/ 0 h 11"/>
                  <a:gd name="T2" fmla="*/ 2147483647 w 135"/>
                  <a:gd name="T3" fmla="*/ 0 h 11"/>
                  <a:gd name="T4" fmla="*/ 0 w 135"/>
                  <a:gd name="T5" fmla="*/ 2147483647 h 11"/>
                  <a:gd name="T6" fmla="*/ 2147483647 w 135"/>
                  <a:gd name="T7" fmla="*/ 2147483647 h 11"/>
                  <a:gd name="T8" fmla="*/ 2147483647 w 135"/>
                  <a:gd name="T9" fmla="*/ 2147483647 h 11"/>
                  <a:gd name="T10" fmla="*/ 2147483647 w 135"/>
                  <a:gd name="T11" fmla="*/ 2147483647 h 11"/>
                  <a:gd name="T12" fmla="*/ 2147483647 w 135"/>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4" name="Freeform 290"/>
              <p:cNvSpPr>
                <a:spLocks/>
              </p:cNvSpPr>
              <p:nvPr/>
            </p:nvSpPr>
            <p:spPr bwMode="auto">
              <a:xfrm>
                <a:off x="19707550" y="3475138"/>
                <a:ext cx="371358" cy="64773"/>
              </a:xfrm>
              <a:custGeom>
                <a:avLst/>
                <a:gdLst>
                  <a:gd name="T0" fmla="*/ 2147483647 w 63"/>
                  <a:gd name="T1" fmla="*/ 0 h 11"/>
                  <a:gd name="T2" fmla="*/ 2147483647 w 63"/>
                  <a:gd name="T3" fmla="*/ 0 h 11"/>
                  <a:gd name="T4" fmla="*/ 0 w 63"/>
                  <a:gd name="T5" fmla="*/ 2147483647 h 11"/>
                  <a:gd name="T6" fmla="*/ 2147483647 w 63"/>
                  <a:gd name="T7" fmla="*/ 2147483647 h 11"/>
                  <a:gd name="T8" fmla="*/ 2147483647 w 63"/>
                  <a:gd name="T9" fmla="*/ 2147483647 h 11"/>
                  <a:gd name="T10" fmla="*/ 2147483647 w 63"/>
                  <a:gd name="T11" fmla="*/ 2147483647 h 11"/>
                  <a:gd name="T12" fmla="*/ 2147483647 w 6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5" name="Freeform 291"/>
              <p:cNvSpPr>
                <a:spLocks/>
              </p:cNvSpPr>
              <p:nvPr/>
            </p:nvSpPr>
            <p:spPr bwMode="auto">
              <a:xfrm>
                <a:off x="18851179" y="3592787"/>
                <a:ext cx="1435214" cy="71383"/>
              </a:xfrm>
              <a:custGeom>
                <a:avLst/>
                <a:gdLst>
                  <a:gd name="T0" fmla="*/ 2147483647 w 243"/>
                  <a:gd name="T1" fmla="*/ 2147483647 h 12"/>
                  <a:gd name="T2" fmla="*/ 2147483647 w 243"/>
                  <a:gd name="T3" fmla="*/ 2147483647 h 12"/>
                  <a:gd name="T4" fmla="*/ 2147483647 w 243"/>
                  <a:gd name="T5" fmla="*/ 2147483647 h 12"/>
                  <a:gd name="T6" fmla="*/ 0 w 243"/>
                  <a:gd name="T7" fmla="*/ 2147483647 h 12"/>
                  <a:gd name="T8" fmla="*/ 0 w 243"/>
                  <a:gd name="T9" fmla="*/ 2147483647 h 12"/>
                  <a:gd name="T10" fmla="*/ 2147483647 w 243"/>
                  <a:gd name="T11" fmla="*/ 0 h 12"/>
                  <a:gd name="T12" fmla="*/ 2147483647 w 243"/>
                  <a:gd name="T13" fmla="*/ 0 h 12"/>
                  <a:gd name="T14" fmla="*/ 2147483647 w 243"/>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6" name="Freeform 292"/>
              <p:cNvSpPr>
                <a:spLocks/>
              </p:cNvSpPr>
              <p:nvPr/>
            </p:nvSpPr>
            <p:spPr bwMode="auto">
              <a:xfrm>
                <a:off x="19276721" y="3722334"/>
                <a:ext cx="371358" cy="64773"/>
              </a:xfrm>
              <a:custGeom>
                <a:avLst/>
                <a:gdLst>
                  <a:gd name="T0" fmla="*/ 2147483647 w 63"/>
                  <a:gd name="T1" fmla="*/ 2147483647 h 11"/>
                  <a:gd name="T2" fmla="*/ 2147483647 w 63"/>
                  <a:gd name="T3" fmla="*/ 2147483647 h 11"/>
                  <a:gd name="T4" fmla="*/ 2147483647 w 63"/>
                  <a:gd name="T5" fmla="*/ 2147483647 h 11"/>
                  <a:gd name="T6" fmla="*/ 0 w 63"/>
                  <a:gd name="T7" fmla="*/ 2147483647 h 11"/>
                  <a:gd name="T8" fmla="*/ 0 w 63"/>
                  <a:gd name="T9" fmla="*/ 2147483647 h 11"/>
                  <a:gd name="T10" fmla="*/ 2147483647 w 63"/>
                  <a:gd name="T11" fmla="*/ 0 h 11"/>
                  <a:gd name="T12" fmla="*/ 2147483647 w 63"/>
                  <a:gd name="T13" fmla="*/ 0 h 11"/>
                  <a:gd name="T14" fmla="*/ 2147483647 w 63"/>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7" name="Freeform 293"/>
              <p:cNvSpPr>
                <a:spLocks/>
              </p:cNvSpPr>
              <p:nvPr/>
            </p:nvSpPr>
            <p:spPr bwMode="auto">
              <a:xfrm>
                <a:off x="18845893" y="3722334"/>
                <a:ext cx="377966" cy="64773"/>
              </a:xfrm>
              <a:custGeom>
                <a:avLst/>
                <a:gdLst>
                  <a:gd name="T0" fmla="*/ 2147483647 w 64"/>
                  <a:gd name="T1" fmla="*/ 0 h 11"/>
                  <a:gd name="T2" fmla="*/ 2147483647 w 64"/>
                  <a:gd name="T3" fmla="*/ 0 h 11"/>
                  <a:gd name="T4" fmla="*/ 0 w 64"/>
                  <a:gd name="T5" fmla="*/ 2147483647 h 11"/>
                  <a:gd name="T6" fmla="*/ 2147483647 w 64"/>
                  <a:gd name="T7" fmla="*/ 2147483647 h 11"/>
                  <a:gd name="T8" fmla="*/ 2147483647 w 64"/>
                  <a:gd name="T9" fmla="*/ 2147483647 h 11"/>
                  <a:gd name="T10" fmla="*/ 2147483647 w 64"/>
                  <a:gd name="T11" fmla="*/ 2147483647 h 11"/>
                  <a:gd name="T12" fmla="*/ 2147483647 w 6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8" name="Freeform 294"/>
              <p:cNvSpPr>
                <a:spLocks/>
              </p:cNvSpPr>
              <p:nvPr/>
            </p:nvSpPr>
            <p:spPr bwMode="auto">
              <a:xfrm>
                <a:off x="18839286" y="4576284"/>
                <a:ext cx="1435214" cy="70061"/>
              </a:xfrm>
              <a:custGeom>
                <a:avLst/>
                <a:gdLst>
                  <a:gd name="T0" fmla="*/ 2147483647 w 243"/>
                  <a:gd name="T1" fmla="*/ 2147483647 h 12"/>
                  <a:gd name="T2" fmla="*/ 2147483647 w 243"/>
                  <a:gd name="T3" fmla="*/ 2147483647 h 12"/>
                  <a:gd name="T4" fmla="*/ 2147483647 w 243"/>
                  <a:gd name="T5" fmla="*/ 2147483647 h 12"/>
                  <a:gd name="T6" fmla="*/ 0 w 243"/>
                  <a:gd name="T7" fmla="*/ 2147483647 h 12"/>
                  <a:gd name="T8" fmla="*/ 0 w 243"/>
                  <a:gd name="T9" fmla="*/ 2147483647 h 12"/>
                  <a:gd name="T10" fmla="*/ 2147483647 w 243"/>
                  <a:gd name="T11" fmla="*/ 0 h 12"/>
                  <a:gd name="T12" fmla="*/ 2147483647 w 243"/>
                  <a:gd name="T13" fmla="*/ 0 h 12"/>
                  <a:gd name="T14" fmla="*/ 2147483647 w 243"/>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Freeform 295"/>
              <p:cNvSpPr>
                <a:spLocks/>
              </p:cNvSpPr>
              <p:nvPr/>
            </p:nvSpPr>
            <p:spPr bwMode="auto">
              <a:xfrm>
                <a:off x="18833999" y="4693934"/>
                <a:ext cx="796900" cy="64773"/>
              </a:xfrm>
              <a:custGeom>
                <a:avLst/>
                <a:gdLst>
                  <a:gd name="T0" fmla="*/ 2147483647 w 135"/>
                  <a:gd name="T1" fmla="*/ 0 h 11"/>
                  <a:gd name="T2" fmla="*/ 2147483647 w 135"/>
                  <a:gd name="T3" fmla="*/ 0 h 11"/>
                  <a:gd name="T4" fmla="*/ 0 w 135"/>
                  <a:gd name="T5" fmla="*/ 2147483647 h 11"/>
                  <a:gd name="T6" fmla="*/ 2147483647 w 135"/>
                  <a:gd name="T7" fmla="*/ 2147483647 h 11"/>
                  <a:gd name="T8" fmla="*/ 2147483647 w 135"/>
                  <a:gd name="T9" fmla="*/ 2147483647 h 11"/>
                  <a:gd name="T10" fmla="*/ 2147483647 w 135"/>
                  <a:gd name="T11" fmla="*/ 2147483647 h 11"/>
                  <a:gd name="T12" fmla="*/ 2147483647 w 135"/>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0" name="Freeform 296"/>
              <p:cNvSpPr>
                <a:spLocks/>
              </p:cNvSpPr>
              <p:nvPr/>
            </p:nvSpPr>
            <p:spPr bwMode="auto">
              <a:xfrm>
                <a:off x="19695656" y="4693934"/>
                <a:ext cx="377966" cy="64773"/>
              </a:xfrm>
              <a:custGeom>
                <a:avLst/>
                <a:gdLst>
                  <a:gd name="T0" fmla="*/ 2147483647 w 64"/>
                  <a:gd name="T1" fmla="*/ 0 h 11"/>
                  <a:gd name="T2" fmla="*/ 2147483647 w 64"/>
                  <a:gd name="T3" fmla="*/ 0 h 11"/>
                  <a:gd name="T4" fmla="*/ 0 w 64"/>
                  <a:gd name="T5" fmla="*/ 2147483647 h 11"/>
                  <a:gd name="T6" fmla="*/ 2147483647 w 64"/>
                  <a:gd name="T7" fmla="*/ 2147483647 h 11"/>
                  <a:gd name="T8" fmla="*/ 2147483647 w 64"/>
                  <a:gd name="T9" fmla="*/ 2147483647 h 11"/>
                  <a:gd name="T10" fmla="*/ 2147483647 w 64"/>
                  <a:gd name="T11" fmla="*/ 2147483647 h 11"/>
                  <a:gd name="T12" fmla="*/ 2147483647 w 6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1" name="Freeform 297"/>
              <p:cNvSpPr>
                <a:spLocks/>
              </p:cNvSpPr>
              <p:nvPr/>
            </p:nvSpPr>
            <p:spPr bwMode="auto">
              <a:xfrm>
                <a:off x="18839286" y="4811583"/>
                <a:ext cx="1435214" cy="71383"/>
              </a:xfrm>
              <a:custGeom>
                <a:avLst/>
                <a:gdLst>
                  <a:gd name="T0" fmla="*/ 2147483647 w 243"/>
                  <a:gd name="T1" fmla="*/ 2147483647 h 12"/>
                  <a:gd name="T2" fmla="*/ 2147483647 w 243"/>
                  <a:gd name="T3" fmla="*/ 2147483647 h 12"/>
                  <a:gd name="T4" fmla="*/ 2147483647 w 243"/>
                  <a:gd name="T5" fmla="*/ 2147483647 h 12"/>
                  <a:gd name="T6" fmla="*/ 0 w 243"/>
                  <a:gd name="T7" fmla="*/ 2147483647 h 12"/>
                  <a:gd name="T8" fmla="*/ 0 w 243"/>
                  <a:gd name="T9" fmla="*/ 2147483647 h 12"/>
                  <a:gd name="T10" fmla="*/ 2147483647 w 243"/>
                  <a:gd name="T11" fmla="*/ 0 h 12"/>
                  <a:gd name="T12" fmla="*/ 2147483647 w 243"/>
                  <a:gd name="T13" fmla="*/ 0 h 12"/>
                  <a:gd name="T14" fmla="*/ 2147483647 w 243"/>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 name="Freeform 298"/>
              <p:cNvSpPr>
                <a:spLocks/>
              </p:cNvSpPr>
              <p:nvPr/>
            </p:nvSpPr>
            <p:spPr bwMode="auto">
              <a:xfrm>
                <a:off x="19264828" y="4941130"/>
                <a:ext cx="377966" cy="64773"/>
              </a:xfrm>
              <a:custGeom>
                <a:avLst/>
                <a:gdLst>
                  <a:gd name="T0" fmla="*/ 2147483647 w 64"/>
                  <a:gd name="T1" fmla="*/ 2147483647 h 11"/>
                  <a:gd name="T2" fmla="*/ 2147483647 w 64"/>
                  <a:gd name="T3" fmla="*/ 2147483647 h 11"/>
                  <a:gd name="T4" fmla="*/ 2147483647 w 64"/>
                  <a:gd name="T5" fmla="*/ 2147483647 h 11"/>
                  <a:gd name="T6" fmla="*/ 0 w 64"/>
                  <a:gd name="T7" fmla="*/ 2147483647 h 11"/>
                  <a:gd name="T8" fmla="*/ 0 w 64"/>
                  <a:gd name="T9" fmla="*/ 2147483647 h 11"/>
                  <a:gd name="T10" fmla="*/ 2147483647 w 64"/>
                  <a:gd name="T11" fmla="*/ 0 h 11"/>
                  <a:gd name="T12" fmla="*/ 2147483647 w 64"/>
                  <a:gd name="T13" fmla="*/ 0 h 11"/>
                  <a:gd name="T14" fmla="*/ 2147483647 w 64"/>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 name="Freeform 299"/>
              <p:cNvSpPr>
                <a:spLocks/>
              </p:cNvSpPr>
              <p:nvPr/>
            </p:nvSpPr>
            <p:spPr bwMode="auto">
              <a:xfrm>
                <a:off x="18839286" y="4941130"/>
                <a:ext cx="372680" cy="64773"/>
              </a:xfrm>
              <a:custGeom>
                <a:avLst/>
                <a:gdLst>
                  <a:gd name="T0" fmla="*/ 2147483647 w 63"/>
                  <a:gd name="T1" fmla="*/ 0 h 11"/>
                  <a:gd name="T2" fmla="*/ 2147483647 w 63"/>
                  <a:gd name="T3" fmla="*/ 0 h 11"/>
                  <a:gd name="T4" fmla="*/ 0 w 63"/>
                  <a:gd name="T5" fmla="*/ 2147483647 h 11"/>
                  <a:gd name="T6" fmla="*/ 2147483647 w 63"/>
                  <a:gd name="T7" fmla="*/ 2147483647 h 11"/>
                  <a:gd name="T8" fmla="*/ 2147483647 w 63"/>
                  <a:gd name="T9" fmla="*/ 2147483647 h 11"/>
                  <a:gd name="T10" fmla="*/ 2147483647 w 63"/>
                  <a:gd name="T11" fmla="*/ 2147483647 h 11"/>
                  <a:gd name="T12" fmla="*/ 2147483647 w 6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 name="Freeform 300"/>
              <p:cNvSpPr>
                <a:spLocks/>
              </p:cNvSpPr>
              <p:nvPr/>
            </p:nvSpPr>
            <p:spPr bwMode="auto">
              <a:xfrm>
                <a:off x="18869681" y="3875675"/>
                <a:ext cx="1392924" cy="606754"/>
              </a:xfrm>
              <a:custGeom>
                <a:avLst/>
                <a:gdLst>
                  <a:gd name="T0" fmla="*/ 2147483647 w 236"/>
                  <a:gd name="T1" fmla="*/ 2147483647 h 103"/>
                  <a:gd name="T2" fmla="*/ 2147483647 w 236"/>
                  <a:gd name="T3" fmla="*/ 2147483647 h 103"/>
                  <a:gd name="T4" fmla="*/ 2147483647 w 236"/>
                  <a:gd name="T5" fmla="*/ 2147483647 h 103"/>
                  <a:gd name="T6" fmla="*/ 2147483647 w 236"/>
                  <a:gd name="T7" fmla="*/ 2147483647 h 103"/>
                  <a:gd name="T8" fmla="*/ 2147483647 w 236"/>
                  <a:gd name="T9" fmla="*/ 2147483647 h 103"/>
                  <a:gd name="T10" fmla="*/ 2147483647 w 236"/>
                  <a:gd name="T11" fmla="*/ 2147483647 h 103"/>
                  <a:gd name="T12" fmla="*/ 2147483647 w 236"/>
                  <a:gd name="T13" fmla="*/ 2147483647 h 103"/>
                  <a:gd name="T14" fmla="*/ 2147483647 w 236"/>
                  <a:gd name="T15" fmla="*/ 2147483647 h 103"/>
                  <a:gd name="T16" fmla="*/ 2147483647 w 236"/>
                  <a:gd name="T17" fmla="*/ 2147483647 h 103"/>
                  <a:gd name="T18" fmla="*/ 2147483647 w 236"/>
                  <a:gd name="T19" fmla="*/ 2147483647 h 103"/>
                  <a:gd name="T20" fmla="*/ 2147483647 w 236"/>
                  <a:gd name="T21" fmla="*/ 2147483647 h 103"/>
                  <a:gd name="T22" fmla="*/ 2147483647 w 236"/>
                  <a:gd name="T23" fmla="*/ 2147483647 h 103"/>
                  <a:gd name="T24" fmla="*/ 2147483647 w 236"/>
                  <a:gd name="T25" fmla="*/ 2147483647 h 103"/>
                  <a:gd name="T26" fmla="*/ 2147483647 w 236"/>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106"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grpSp>
        <p:grpSp>
          <p:nvGrpSpPr>
            <p:cNvPr id="41" name="Group 38"/>
            <p:cNvGrpSpPr>
              <a:grpSpLocks/>
            </p:cNvGrpSpPr>
            <p:nvPr/>
          </p:nvGrpSpPr>
          <p:grpSpPr bwMode="auto">
            <a:xfrm>
              <a:off x="4445019" y="2521528"/>
              <a:ext cx="1920847" cy="1914930"/>
              <a:chOff x="131763" y="111125"/>
              <a:chExt cx="3802063" cy="3789363"/>
            </a:xfrm>
          </p:grpSpPr>
          <p:sp>
            <p:nvSpPr>
              <p:cNvPr id="75" name="Freeform 5"/>
              <p:cNvSpPr>
                <a:spLocks/>
              </p:cNvSpPr>
              <p:nvPr/>
            </p:nvSpPr>
            <p:spPr bwMode="auto">
              <a:xfrm>
                <a:off x="1874838" y="1930400"/>
                <a:ext cx="447675" cy="460375"/>
              </a:xfrm>
              <a:custGeom>
                <a:avLst/>
                <a:gdLst>
                  <a:gd name="T0" fmla="*/ 2147483647 w 65"/>
                  <a:gd name="T1" fmla="*/ 0 h 67"/>
                  <a:gd name="T2" fmla="*/ 2147483647 w 65"/>
                  <a:gd name="T3" fmla="*/ 2147483647 h 67"/>
                  <a:gd name="T4" fmla="*/ 2147483647 w 65"/>
                  <a:gd name="T5" fmla="*/ 2147483647 h 67"/>
                  <a:gd name="T6" fmla="*/ 2147483647 w 65"/>
                  <a:gd name="T7" fmla="*/ 2147483647 h 67"/>
                  <a:gd name="T8" fmla="*/ 2147483647 w 65"/>
                  <a:gd name="T9" fmla="*/ 2147483647 h 67"/>
                  <a:gd name="T10" fmla="*/ 2147483647 w 65"/>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6" name="Freeform 6"/>
              <p:cNvSpPr>
                <a:spLocks/>
              </p:cNvSpPr>
              <p:nvPr/>
            </p:nvSpPr>
            <p:spPr bwMode="auto">
              <a:xfrm>
                <a:off x="2116138" y="2301875"/>
                <a:ext cx="1597025" cy="1598613"/>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2147483647 w 232"/>
                  <a:gd name="T13" fmla="*/ 2147483647 h 232"/>
                  <a:gd name="T14" fmla="*/ 2147483647 w 232"/>
                  <a:gd name="T15" fmla="*/ 0 h 232"/>
                  <a:gd name="T16" fmla="*/ 2147483647 w 232"/>
                  <a:gd name="T17" fmla="*/ 2147483647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7" name="Freeform 7"/>
              <p:cNvSpPr>
                <a:spLocks/>
              </p:cNvSpPr>
              <p:nvPr/>
            </p:nvSpPr>
            <p:spPr bwMode="auto">
              <a:xfrm>
                <a:off x="1951038" y="1839913"/>
                <a:ext cx="474663" cy="461963"/>
              </a:xfrm>
              <a:custGeom>
                <a:avLst/>
                <a:gdLst>
                  <a:gd name="T0" fmla="*/ 2147483647 w 69"/>
                  <a:gd name="T1" fmla="*/ 2147483647 h 67"/>
                  <a:gd name="T2" fmla="*/ 2147483647 w 69"/>
                  <a:gd name="T3" fmla="*/ 2147483647 h 67"/>
                  <a:gd name="T4" fmla="*/ 2147483647 w 69"/>
                  <a:gd name="T5" fmla="*/ 2147483647 h 67"/>
                  <a:gd name="T6" fmla="*/ 0 w 69"/>
                  <a:gd name="T7" fmla="*/ 2147483647 h 67"/>
                  <a:gd name="T8" fmla="*/ 2147483647 w 69"/>
                  <a:gd name="T9" fmla="*/ 2147483647 h 67"/>
                  <a:gd name="T10" fmla="*/ 2147483647 w 69"/>
                  <a:gd name="T11" fmla="*/ 2147483647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8" name="Freeform 8"/>
              <p:cNvSpPr>
                <a:spLocks/>
              </p:cNvSpPr>
              <p:nvPr/>
            </p:nvSpPr>
            <p:spPr bwMode="auto">
              <a:xfrm>
                <a:off x="2322513" y="2074863"/>
                <a:ext cx="1611313" cy="1611313"/>
              </a:xfrm>
              <a:custGeom>
                <a:avLst/>
                <a:gdLst>
                  <a:gd name="T0" fmla="*/ 2147483647 w 234"/>
                  <a:gd name="T1" fmla="*/ 2147483647 h 234"/>
                  <a:gd name="T2" fmla="*/ 2147483647 w 234"/>
                  <a:gd name="T3" fmla="*/ 2147483647 h 234"/>
                  <a:gd name="T4" fmla="*/ 0 w 234"/>
                  <a:gd name="T5" fmla="*/ 2147483647 h 234"/>
                  <a:gd name="T6" fmla="*/ 2147483647 w 234"/>
                  <a:gd name="T7" fmla="*/ 2147483647 h 234"/>
                  <a:gd name="T8" fmla="*/ 2147483647 w 234"/>
                  <a:gd name="T9" fmla="*/ 2147483647 h 234"/>
                  <a:gd name="T10" fmla="*/ 2147483647 w 234"/>
                  <a:gd name="T11" fmla="*/ 2147483647 h 234"/>
                  <a:gd name="T12" fmla="*/ 2147483647 w 234"/>
                  <a:gd name="T13" fmla="*/ 2147483647 h 234"/>
                  <a:gd name="T14" fmla="*/ 2147483647 w 234"/>
                  <a:gd name="T15" fmla="*/ 2147483647 h 234"/>
                  <a:gd name="T16" fmla="*/ 2147483647 w 234"/>
                  <a:gd name="T17" fmla="*/ 2147483647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9" name="Freeform 9"/>
              <p:cNvSpPr>
                <a:spLocks/>
              </p:cNvSpPr>
              <p:nvPr/>
            </p:nvSpPr>
            <p:spPr bwMode="auto">
              <a:xfrm>
                <a:off x="131763" y="111125"/>
                <a:ext cx="2355850" cy="2355850"/>
              </a:xfrm>
              <a:custGeom>
                <a:avLst/>
                <a:gdLst>
                  <a:gd name="T0" fmla="*/ 2147483647 w 342"/>
                  <a:gd name="T1" fmla="*/ 2147483647 h 342"/>
                  <a:gd name="T2" fmla="*/ 2147483647 w 342"/>
                  <a:gd name="T3" fmla="*/ 2147483647 h 342"/>
                  <a:gd name="T4" fmla="*/ 2147483647 w 342"/>
                  <a:gd name="T5" fmla="*/ 2147483647 h 342"/>
                  <a:gd name="T6" fmla="*/ 2147483647 w 342"/>
                  <a:gd name="T7" fmla="*/ 2147483647 h 342"/>
                  <a:gd name="T8" fmla="*/ 2147483647 w 342"/>
                  <a:gd name="T9" fmla="*/ 2147483647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0" name="Freeform 10"/>
              <p:cNvSpPr>
                <a:spLocks/>
              </p:cNvSpPr>
              <p:nvPr/>
            </p:nvSpPr>
            <p:spPr bwMode="auto">
              <a:xfrm>
                <a:off x="393700" y="379413"/>
                <a:ext cx="1831975" cy="1825625"/>
              </a:xfrm>
              <a:custGeom>
                <a:avLst/>
                <a:gdLst>
                  <a:gd name="T0" fmla="*/ 2147483647 w 266"/>
                  <a:gd name="T1" fmla="*/ 2147483647 h 265"/>
                  <a:gd name="T2" fmla="*/ 2147483647 w 266"/>
                  <a:gd name="T3" fmla="*/ 2147483647 h 265"/>
                  <a:gd name="T4" fmla="*/ 2147483647 w 266"/>
                  <a:gd name="T5" fmla="*/ 2147483647 h 265"/>
                  <a:gd name="T6" fmla="*/ 2147483647 w 266"/>
                  <a:gd name="T7" fmla="*/ 2147483647 h 265"/>
                  <a:gd name="T8" fmla="*/ 2147483647 w 266"/>
                  <a:gd name="T9" fmla="*/ 2147483647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1" name="Freeform 11"/>
              <p:cNvSpPr>
                <a:spLocks/>
              </p:cNvSpPr>
              <p:nvPr/>
            </p:nvSpPr>
            <p:spPr bwMode="auto">
              <a:xfrm>
                <a:off x="558800" y="758825"/>
                <a:ext cx="371475" cy="1033463"/>
              </a:xfrm>
              <a:custGeom>
                <a:avLst/>
                <a:gdLst>
                  <a:gd name="T0" fmla="*/ 2147483647 w 54"/>
                  <a:gd name="T1" fmla="*/ 2147483647 h 150"/>
                  <a:gd name="T2" fmla="*/ 2147483647 w 54"/>
                  <a:gd name="T3" fmla="*/ 2147483647 h 150"/>
                  <a:gd name="T4" fmla="*/ 2147483647 w 54"/>
                  <a:gd name="T5" fmla="*/ 2147483647 h 150"/>
                  <a:gd name="T6" fmla="*/ 2147483647 w 54"/>
                  <a:gd name="T7" fmla="*/ 2147483647 h 150"/>
                  <a:gd name="T8" fmla="*/ 2147483647 w 54"/>
                  <a:gd name="T9" fmla="*/ 2147483647 h 150"/>
                  <a:gd name="T10" fmla="*/ 2147483647 w 54"/>
                  <a:gd name="T11" fmla="*/ 2147483647 h 150"/>
                  <a:gd name="T12" fmla="*/ 2147483647 w 54"/>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2" name="Freeform 12"/>
              <p:cNvSpPr>
                <a:spLocks/>
              </p:cNvSpPr>
              <p:nvPr/>
            </p:nvSpPr>
            <p:spPr bwMode="auto">
              <a:xfrm>
                <a:off x="1041400" y="1819275"/>
                <a:ext cx="412750" cy="165100"/>
              </a:xfrm>
              <a:custGeom>
                <a:avLst/>
                <a:gdLst>
                  <a:gd name="T0" fmla="*/ 2147483647 w 60"/>
                  <a:gd name="T1" fmla="*/ 2147483647 h 24"/>
                  <a:gd name="T2" fmla="*/ 2147483647 w 60"/>
                  <a:gd name="T3" fmla="*/ 2147483647 h 24"/>
                  <a:gd name="T4" fmla="*/ 2147483647 w 60"/>
                  <a:gd name="T5" fmla="*/ 2147483647 h 24"/>
                  <a:gd name="T6" fmla="*/ 2147483647 w 60"/>
                  <a:gd name="T7" fmla="*/ 2147483647 h 24"/>
                  <a:gd name="T8" fmla="*/ 2147483647 w 60"/>
                  <a:gd name="T9" fmla="*/ 2147483647 h 24"/>
                  <a:gd name="T10" fmla="*/ 2147483647 w 60"/>
                  <a:gd name="T11" fmla="*/ 2147483647 h 24"/>
                  <a:gd name="T12" fmla="*/ 2147483647 w 60"/>
                  <a:gd name="T13" fmla="*/ 2147483647 h 24"/>
                  <a:gd name="T14" fmla="*/ 2147483647 w 60"/>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 name="Group 126"/>
            <p:cNvGrpSpPr>
              <a:grpSpLocks/>
            </p:cNvGrpSpPr>
            <p:nvPr/>
          </p:nvGrpSpPr>
          <p:grpSpPr bwMode="auto">
            <a:xfrm>
              <a:off x="2524195" y="3241842"/>
              <a:ext cx="8742644" cy="8750402"/>
              <a:chOff x="2865557" y="4639756"/>
              <a:chExt cx="3987931" cy="3991470"/>
            </a:xfrm>
          </p:grpSpPr>
          <p:grpSp>
            <p:nvGrpSpPr>
              <p:cNvPr id="43" name="Group 127"/>
              <p:cNvGrpSpPr>
                <a:grpSpLocks/>
              </p:cNvGrpSpPr>
              <p:nvPr/>
            </p:nvGrpSpPr>
            <p:grpSpPr bwMode="auto">
              <a:xfrm>
                <a:off x="4008752" y="4901590"/>
                <a:ext cx="2844736" cy="3729636"/>
                <a:chOff x="12795250" y="366713"/>
                <a:chExt cx="2738438" cy="3589337"/>
              </a:xfrm>
            </p:grpSpPr>
            <p:sp>
              <p:nvSpPr>
                <p:cNvPr id="54" name="Freeform 129"/>
                <p:cNvSpPr>
                  <a:spLocks/>
                </p:cNvSpPr>
                <p:nvPr/>
              </p:nvSpPr>
              <p:spPr bwMode="auto">
                <a:xfrm>
                  <a:off x="12795250" y="561975"/>
                  <a:ext cx="2687638" cy="3394075"/>
                </a:xfrm>
                <a:custGeom>
                  <a:avLst/>
                  <a:gdLst>
                    <a:gd name="T0" fmla="*/ 2147483647 w 424"/>
                    <a:gd name="T1" fmla="*/ 0 h 536"/>
                    <a:gd name="T2" fmla="*/ 0 w 424"/>
                    <a:gd name="T3" fmla="*/ 2147483647 h 536"/>
                    <a:gd name="T4" fmla="*/ 0 w 424"/>
                    <a:gd name="T5" fmla="*/ 2147483647 h 536"/>
                    <a:gd name="T6" fmla="*/ 2147483647 w 424"/>
                    <a:gd name="T7" fmla="*/ 2147483647 h 536"/>
                    <a:gd name="T8" fmla="*/ 2147483647 w 424"/>
                    <a:gd name="T9" fmla="*/ 2147483647 h 536"/>
                    <a:gd name="T10" fmla="*/ 2147483647 w 424"/>
                    <a:gd name="T11" fmla="*/ 2147483647 h 536"/>
                    <a:gd name="T12" fmla="*/ 2147483647 w 424"/>
                    <a:gd name="T13" fmla="*/ 2147483647 h 536"/>
                    <a:gd name="T14" fmla="*/ 2147483647 w 424"/>
                    <a:gd name="T15" fmla="*/ 2147483647 h 536"/>
                    <a:gd name="T16" fmla="*/ 2147483647 w 424"/>
                    <a:gd name="T17" fmla="*/ 2147483647 h 536"/>
                    <a:gd name="T18" fmla="*/ 2147483647 w 424"/>
                    <a:gd name="T19" fmla="*/ 2147483647 h 536"/>
                    <a:gd name="T20" fmla="*/ 2147483647 w 424"/>
                    <a:gd name="T21" fmla="*/ 0 h 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 name="Freeform 130"/>
                <p:cNvSpPr>
                  <a:spLocks/>
                </p:cNvSpPr>
                <p:nvPr/>
              </p:nvSpPr>
              <p:spPr bwMode="auto">
                <a:xfrm>
                  <a:off x="12807950" y="455613"/>
                  <a:ext cx="2725738" cy="3487737"/>
                </a:xfrm>
                <a:custGeom>
                  <a:avLst/>
                  <a:gdLst>
                    <a:gd name="T0" fmla="*/ 2147483647 w 430"/>
                    <a:gd name="T1" fmla="*/ 2147483647 h 551"/>
                    <a:gd name="T2" fmla="*/ 2147483647 w 430"/>
                    <a:gd name="T3" fmla="*/ 2147483647 h 551"/>
                    <a:gd name="T4" fmla="*/ 2147483647 w 430"/>
                    <a:gd name="T5" fmla="*/ 2147483647 h 551"/>
                    <a:gd name="T6" fmla="*/ 0 w 430"/>
                    <a:gd name="T7" fmla="*/ 2147483647 h 551"/>
                    <a:gd name="T8" fmla="*/ 0 w 430"/>
                    <a:gd name="T9" fmla="*/ 2147483647 h 551"/>
                    <a:gd name="T10" fmla="*/ 2147483647 w 430"/>
                    <a:gd name="T11" fmla="*/ 0 h 551"/>
                    <a:gd name="T12" fmla="*/ 2147483647 w 430"/>
                    <a:gd name="T13" fmla="*/ 0 h 551"/>
                    <a:gd name="T14" fmla="*/ 2147483647 w 430"/>
                    <a:gd name="T15" fmla="*/ 2147483647 h 551"/>
                    <a:gd name="T16" fmla="*/ 2147483647 w 430"/>
                    <a:gd name="T17" fmla="*/ 2147483647 h 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 name="Freeform 131"/>
                <p:cNvSpPr>
                  <a:spLocks/>
                </p:cNvSpPr>
                <p:nvPr/>
              </p:nvSpPr>
              <p:spPr bwMode="auto">
                <a:xfrm>
                  <a:off x="12934950" y="657225"/>
                  <a:ext cx="2459038" cy="3133725"/>
                </a:xfrm>
                <a:custGeom>
                  <a:avLst/>
                  <a:gdLst>
                    <a:gd name="T0" fmla="*/ 2147483647 w 1549"/>
                    <a:gd name="T1" fmla="*/ 0 h 1974"/>
                    <a:gd name="T2" fmla="*/ 2147483647 w 1549"/>
                    <a:gd name="T3" fmla="*/ 0 h 1974"/>
                    <a:gd name="T4" fmla="*/ 2147483647 w 1549"/>
                    <a:gd name="T5" fmla="*/ 2147483647 h 1974"/>
                    <a:gd name="T6" fmla="*/ 2147483647 w 1549"/>
                    <a:gd name="T7" fmla="*/ 2147483647 h 1974"/>
                    <a:gd name="T8" fmla="*/ 0 w 1549"/>
                    <a:gd name="T9" fmla="*/ 2147483647 h 1974"/>
                    <a:gd name="T10" fmla="*/ 0 w 1549"/>
                    <a:gd name="T11" fmla="*/ 2147483647 h 1974"/>
                    <a:gd name="T12" fmla="*/ 2147483647 w 1549"/>
                    <a:gd name="T13" fmla="*/ 2147483647 h 1974"/>
                    <a:gd name="T14" fmla="*/ 2147483647 w 1549"/>
                    <a:gd name="T15" fmla="*/ 2147483647 h 1974"/>
                    <a:gd name="T16" fmla="*/ 2147483647 w 1549"/>
                    <a:gd name="T17" fmla="*/ 0 h 1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9" h="1974">
                      <a:moveTo>
                        <a:pt x="1549" y="0"/>
                      </a:moveTo>
                      <a:lnTo>
                        <a:pt x="1541" y="0"/>
                      </a:lnTo>
                      <a:lnTo>
                        <a:pt x="1541" y="1962"/>
                      </a:lnTo>
                      <a:lnTo>
                        <a:pt x="355" y="1962"/>
                      </a:lnTo>
                      <a:lnTo>
                        <a:pt x="0" y="1619"/>
                      </a:lnTo>
                      <a:lnTo>
                        <a:pt x="363" y="1974"/>
                      </a:lnTo>
                      <a:lnTo>
                        <a:pt x="1549" y="1974"/>
                      </a:lnTo>
                      <a:lnTo>
                        <a:pt x="1549" y="0"/>
                      </a:lnTo>
                      <a:close/>
                    </a:path>
                  </a:pathLst>
                </a:custGeom>
                <a:solidFill>
                  <a:srgbClr val="1C1C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 name="Freeform 132"/>
                <p:cNvSpPr>
                  <a:spLocks/>
                </p:cNvSpPr>
                <p:nvPr/>
              </p:nvSpPr>
              <p:spPr bwMode="auto">
                <a:xfrm>
                  <a:off x="12934950" y="657225"/>
                  <a:ext cx="2459038" cy="3133725"/>
                </a:xfrm>
                <a:custGeom>
                  <a:avLst/>
                  <a:gdLst>
                    <a:gd name="T0" fmla="*/ 2147483647 w 1549"/>
                    <a:gd name="T1" fmla="*/ 0 h 1974"/>
                    <a:gd name="T2" fmla="*/ 2147483647 w 1549"/>
                    <a:gd name="T3" fmla="*/ 0 h 1974"/>
                    <a:gd name="T4" fmla="*/ 2147483647 w 1549"/>
                    <a:gd name="T5" fmla="*/ 2147483647 h 1974"/>
                    <a:gd name="T6" fmla="*/ 2147483647 w 1549"/>
                    <a:gd name="T7" fmla="*/ 2147483647 h 1974"/>
                    <a:gd name="T8" fmla="*/ 0 w 1549"/>
                    <a:gd name="T9" fmla="*/ 2147483647 h 1974"/>
                    <a:gd name="T10" fmla="*/ 0 w 1549"/>
                    <a:gd name="T11" fmla="*/ 2147483647 h 1974"/>
                    <a:gd name="T12" fmla="*/ 2147483647 w 1549"/>
                    <a:gd name="T13" fmla="*/ 2147483647 h 1974"/>
                    <a:gd name="T14" fmla="*/ 2147483647 w 1549"/>
                    <a:gd name="T15" fmla="*/ 2147483647 h 1974"/>
                    <a:gd name="T16" fmla="*/ 2147483647 w 1549"/>
                    <a:gd name="T17" fmla="*/ 0 h 1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9" h="1974">
                      <a:moveTo>
                        <a:pt x="1549" y="0"/>
                      </a:moveTo>
                      <a:lnTo>
                        <a:pt x="1541" y="0"/>
                      </a:lnTo>
                      <a:lnTo>
                        <a:pt x="1541" y="1962"/>
                      </a:lnTo>
                      <a:lnTo>
                        <a:pt x="355" y="1962"/>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 name="Freeform 133"/>
                <p:cNvSpPr>
                  <a:spLocks/>
                </p:cNvSpPr>
                <p:nvPr/>
              </p:nvSpPr>
              <p:spPr bwMode="auto">
                <a:xfrm>
                  <a:off x="12915900" y="644525"/>
                  <a:ext cx="2465388" cy="3127375"/>
                </a:xfrm>
                <a:custGeom>
                  <a:avLst/>
                  <a:gdLst>
                    <a:gd name="T0" fmla="*/ 2147483647 w 1553"/>
                    <a:gd name="T1" fmla="*/ 2147483647 h 1970"/>
                    <a:gd name="T2" fmla="*/ 2147483647 w 1553"/>
                    <a:gd name="T3" fmla="*/ 2147483647 h 1970"/>
                    <a:gd name="T4" fmla="*/ 2147483647 w 1553"/>
                    <a:gd name="T5" fmla="*/ 0 h 1970"/>
                    <a:gd name="T6" fmla="*/ 0 w 1553"/>
                    <a:gd name="T7" fmla="*/ 0 h 1970"/>
                    <a:gd name="T8" fmla="*/ 0 w 1553"/>
                    <a:gd name="T9" fmla="*/ 2147483647 h 1970"/>
                    <a:gd name="T10" fmla="*/ 2147483647 w 1553"/>
                    <a:gd name="T11" fmla="*/ 2147483647 h 19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 name="Freeform 134"/>
                <p:cNvSpPr>
                  <a:spLocks/>
                </p:cNvSpPr>
                <p:nvPr/>
              </p:nvSpPr>
              <p:spPr bwMode="auto">
                <a:xfrm>
                  <a:off x="12915900" y="644525"/>
                  <a:ext cx="2465388" cy="3127375"/>
                </a:xfrm>
                <a:custGeom>
                  <a:avLst/>
                  <a:gdLst>
                    <a:gd name="T0" fmla="*/ 2147483647 w 1553"/>
                    <a:gd name="T1" fmla="*/ 2147483647 h 1970"/>
                    <a:gd name="T2" fmla="*/ 2147483647 w 1553"/>
                    <a:gd name="T3" fmla="*/ 2147483647 h 1970"/>
                    <a:gd name="T4" fmla="*/ 2147483647 w 1553"/>
                    <a:gd name="T5" fmla="*/ 0 h 1970"/>
                    <a:gd name="T6" fmla="*/ 0 w 1553"/>
                    <a:gd name="T7" fmla="*/ 0 h 1970"/>
                    <a:gd name="T8" fmla="*/ 0 w 1553"/>
                    <a:gd name="T9" fmla="*/ 2147483647 h 1970"/>
                    <a:gd name="T10" fmla="*/ 2147483647 w 1553"/>
                    <a:gd name="T11" fmla="*/ 2147483647 h 19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1"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2"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3"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4"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5"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6"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7"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8"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69"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70"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sp>
              <p:nvSpPr>
                <p:cNvPr id="71" name="Freeform 146"/>
                <p:cNvSpPr>
                  <a:spLocks/>
                </p:cNvSpPr>
                <p:nvPr/>
              </p:nvSpPr>
              <p:spPr bwMode="auto">
                <a:xfrm>
                  <a:off x="12915900" y="3214688"/>
                  <a:ext cx="595313" cy="557212"/>
                </a:xfrm>
                <a:custGeom>
                  <a:avLst/>
                  <a:gdLst>
                    <a:gd name="T0" fmla="*/ 2147483647 w 375"/>
                    <a:gd name="T1" fmla="*/ 0 h 351"/>
                    <a:gd name="T2" fmla="*/ 0 w 375"/>
                    <a:gd name="T3" fmla="*/ 0 h 351"/>
                    <a:gd name="T4" fmla="*/ 2147483647 w 375"/>
                    <a:gd name="T5" fmla="*/ 2147483647 h 351"/>
                    <a:gd name="T6" fmla="*/ 2147483647 w 375"/>
                    <a:gd name="T7" fmla="*/ 0 h 3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2" name="Freeform 147"/>
                <p:cNvSpPr>
                  <a:spLocks/>
                </p:cNvSpPr>
                <p:nvPr/>
              </p:nvSpPr>
              <p:spPr bwMode="auto">
                <a:xfrm>
                  <a:off x="12915900" y="3214688"/>
                  <a:ext cx="595313" cy="557212"/>
                </a:xfrm>
                <a:custGeom>
                  <a:avLst/>
                  <a:gdLst>
                    <a:gd name="T0" fmla="*/ 2147483647 w 375"/>
                    <a:gd name="T1" fmla="*/ 0 h 351"/>
                    <a:gd name="T2" fmla="*/ 0 w 375"/>
                    <a:gd name="T3" fmla="*/ 0 h 351"/>
                    <a:gd name="T4" fmla="*/ 2147483647 w 375"/>
                    <a:gd name="T5" fmla="*/ 2147483647 h 351"/>
                    <a:gd name="T6" fmla="*/ 2147483647 w 375"/>
                    <a:gd name="T7" fmla="*/ 0 h 3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3" name="Freeform 148"/>
                <p:cNvSpPr>
                  <a:spLocks/>
                </p:cNvSpPr>
                <p:nvPr/>
              </p:nvSpPr>
              <p:spPr bwMode="auto">
                <a:xfrm>
                  <a:off x="12915900" y="3214688"/>
                  <a:ext cx="582613" cy="557212"/>
                </a:xfrm>
                <a:custGeom>
                  <a:avLst/>
                  <a:gdLst>
                    <a:gd name="T0" fmla="*/ 2147483647 w 367"/>
                    <a:gd name="T1" fmla="*/ 2147483647 h 351"/>
                    <a:gd name="T2" fmla="*/ 0 w 367"/>
                    <a:gd name="T3" fmla="*/ 0 h 351"/>
                    <a:gd name="T4" fmla="*/ 2147483647 w 367"/>
                    <a:gd name="T5" fmla="*/ 2147483647 h 351"/>
                    <a:gd name="T6" fmla="*/ 2147483647 w 367"/>
                    <a:gd name="T7" fmla="*/ 2147483647 h 3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4"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grpSp>
          <p:grpSp>
            <p:nvGrpSpPr>
              <p:cNvPr id="44" name="Group 128"/>
              <p:cNvGrpSpPr>
                <a:grpSpLocks/>
              </p:cNvGrpSpPr>
              <p:nvPr/>
            </p:nvGrpSpPr>
            <p:grpSpPr bwMode="auto">
              <a:xfrm>
                <a:off x="4915488" y="4639756"/>
                <a:ext cx="998195" cy="540472"/>
                <a:chOff x="17801829" y="5891398"/>
                <a:chExt cx="954592" cy="516864"/>
              </a:xfrm>
            </p:grpSpPr>
            <p:sp>
              <p:nvSpPr>
                <p:cNvPr id="52" name="Freeform 279"/>
                <p:cNvSpPr>
                  <a:spLocks/>
                </p:cNvSpPr>
                <p:nvPr/>
              </p:nvSpPr>
              <p:spPr bwMode="auto">
                <a:xfrm>
                  <a:off x="17801829" y="5891398"/>
                  <a:ext cx="954592" cy="516864"/>
                </a:xfrm>
                <a:custGeom>
                  <a:avLst/>
                  <a:gdLst>
                    <a:gd name="T0" fmla="*/ 2147483647 w 167"/>
                    <a:gd name="T1" fmla="*/ 2147483647 h 88"/>
                    <a:gd name="T2" fmla="*/ 2147483647 w 167"/>
                    <a:gd name="T3" fmla="*/ 2147483647 h 88"/>
                    <a:gd name="T4" fmla="*/ 2147483647 w 167"/>
                    <a:gd name="T5" fmla="*/ 0 h 88"/>
                    <a:gd name="T6" fmla="*/ 2147483647 w 167"/>
                    <a:gd name="T7" fmla="*/ 2147483647 h 88"/>
                    <a:gd name="T8" fmla="*/ 2147483647 w 167"/>
                    <a:gd name="T9" fmla="*/ 2147483647 h 88"/>
                    <a:gd name="T10" fmla="*/ 0 w 167"/>
                    <a:gd name="T11" fmla="*/ 2147483647 h 88"/>
                    <a:gd name="T12" fmla="*/ 0 w 167"/>
                    <a:gd name="T13" fmla="*/ 2147483647 h 88"/>
                    <a:gd name="T14" fmla="*/ 2147483647 w 167"/>
                    <a:gd name="T15" fmla="*/ 2147483647 h 88"/>
                    <a:gd name="T16" fmla="*/ 2147483647 w 167"/>
                    <a:gd name="T17" fmla="*/ 2147483647 h 88"/>
                    <a:gd name="T18" fmla="*/ 2147483647 w 167"/>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3"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endParaRPr lang="en-US" altLang="zh-TW" sz="1800">
                    <a:latin typeface="Calibri Light" pitchFamily="34" charset="0"/>
                  </a:endParaRPr>
                </a:p>
              </p:txBody>
            </p:sp>
          </p:grpSp>
          <p:grpSp>
            <p:nvGrpSpPr>
              <p:cNvPr id="45" name="Group 129"/>
              <p:cNvGrpSpPr>
                <a:grpSpLocks/>
              </p:cNvGrpSpPr>
              <p:nvPr/>
            </p:nvGrpSpPr>
            <p:grpSpPr bwMode="auto">
              <a:xfrm rot="1080935">
                <a:off x="2865557" y="5552197"/>
                <a:ext cx="2681043" cy="955676"/>
                <a:chOff x="485775" y="495300"/>
                <a:chExt cx="5238750" cy="1866901"/>
              </a:xfrm>
            </p:grpSpPr>
            <p:sp>
              <p:nvSpPr>
                <p:cNvPr id="46" name="Freeform 5"/>
                <p:cNvSpPr>
                  <a:spLocks/>
                </p:cNvSpPr>
                <p:nvPr/>
              </p:nvSpPr>
              <p:spPr bwMode="auto">
                <a:xfrm>
                  <a:off x="4603750" y="1674813"/>
                  <a:ext cx="1120775" cy="687388"/>
                </a:xfrm>
                <a:custGeom>
                  <a:avLst/>
                  <a:gdLst>
                    <a:gd name="T0" fmla="*/ 2147483647 w 117"/>
                    <a:gd name="T1" fmla="*/ 2147483647 h 71"/>
                    <a:gd name="T2" fmla="*/ 0 w 117"/>
                    <a:gd name="T3" fmla="*/ 2147483647 h 71"/>
                    <a:gd name="T4" fmla="*/ 2147483647 w 117"/>
                    <a:gd name="T5" fmla="*/ 2147483647 h 71"/>
                    <a:gd name="T6" fmla="*/ 2147483647 w 117"/>
                    <a:gd name="T7" fmla="*/ 2147483647 h 71"/>
                    <a:gd name="T8" fmla="*/ 2147483647 w 117"/>
                    <a:gd name="T9" fmla="*/ 2147483647 h 71"/>
                    <a:gd name="T10" fmla="*/ 2147483647 w 117"/>
                    <a:gd name="T11" fmla="*/ 2147483647 h 71"/>
                    <a:gd name="T12" fmla="*/ 2147483647 w 117"/>
                    <a:gd name="T13" fmla="*/ 2147483647 h 71"/>
                    <a:gd name="T14" fmla="*/ 2147483647 w 117"/>
                    <a:gd name="T15" fmla="*/ 2147483647 h 71"/>
                    <a:gd name="T16" fmla="*/ 2147483647 w 117"/>
                    <a:gd name="T17" fmla="*/ 2147483647 h 71"/>
                    <a:gd name="T18" fmla="*/ 2147483647 w 117"/>
                    <a:gd name="T19" fmla="*/ 2147483647 h 71"/>
                    <a:gd name="T20" fmla="*/ 2147483647 w 117"/>
                    <a:gd name="T21" fmla="*/ 2147483647 h 71"/>
                    <a:gd name="T22" fmla="*/ 2147483647 w 117"/>
                    <a:gd name="T23" fmla="*/ 2147483647 h 71"/>
                    <a:gd name="T24" fmla="*/ 2147483647 w 117"/>
                    <a:gd name="T25" fmla="*/ 2147483647 h 71"/>
                    <a:gd name="T26" fmla="*/ 2147483647 w 117"/>
                    <a:gd name="T27" fmla="*/ 2147483647 h 71"/>
                    <a:gd name="T28" fmla="*/ 2147483647 w 117"/>
                    <a:gd name="T29" fmla="*/ 2147483647 h 71"/>
                    <a:gd name="T30" fmla="*/ 2147483647 w 117"/>
                    <a:gd name="T31" fmla="*/ 0 h 71"/>
                    <a:gd name="T32" fmla="*/ 2147483647 w 117"/>
                    <a:gd name="T33" fmla="*/ 2147483647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7" name="Freeform 6"/>
                <p:cNvSpPr>
                  <a:spLocks/>
                </p:cNvSpPr>
                <p:nvPr/>
              </p:nvSpPr>
              <p:spPr bwMode="auto">
                <a:xfrm>
                  <a:off x="1549400" y="989013"/>
                  <a:ext cx="3351213" cy="1335088"/>
                </a:xfrm>
                <a:custGeom>
                  <a:avLst/>
                  <a:gdLst>
                    <a:gd name="T0" fmla="*/ 2147483647 w 2111"/>
                    <a:gd name="T1" fmla="*/ 2147483647 h 841"/>
                    <a:gd name="T2" fmla="*/ 2147483647 w 2111"/>
                    <a:gd name="T3" fmla="*/ 2147483647 h 841"/>
                    <a:gd name="T4" fmla="*/ 0 w 2111"/>
                    <a:gd name="T5" fmla="*/ 2147483647 h 841"/>
                    <a:gd name="T6" fmla="*/ 2147483647 w 2111"/>
                    <a:gd name="T7" fmla="*/ 0 h 841"/>
                    <a:gd name="T8" fmla="*/ 2147483647 w 2111"/>
                    <a:gd name="T9" fmla="*/ 2147483647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8" name="Freeform 7"/>
                <p:cNvSpPr>
                  <a:spLocks/>
                </p:cNvSpPr>
                <p:nvPr/>
              </p:nvSpPr>
              <p:spPr bwMode="auto">
                <a:xfrm>
                  <a:off x="1414463" y="958850"/>
                  <a:ext cx="3352800" cy="1344613"/>
                </a:xfrm>
                <a:custGeom>
                  <a:avLst/>
                  <a:gdLst>
                    <a:gd name="T0" fmla="*/ 2147483647 w 2112"/>
                    <a:gd name="T1" fmla="*/ 2147483647 h 847"/>
                    <a:gd name="T2" fmla="*/ 2147483647 w 2112"/>
                    <a:gd name="T3" fmla="*/ 2147483647 h 847"/>
                    <a:gd name="T4" fmla="*/ 0 w 2112"/>
                    <a:gd name="T5" fmla="*/ 2147483647 h 847"/>
                    <a:gd name="T6" fmla="*/ 2147483647 w 2112"/>
                    <a:gd name="T7" fmla="*/ 0 h 847"/>
                    <a:gd name="T8" fmla="*/ 2147483647 w 2112"/>
                    <a:gd name="T9" fmla="*/ 2147483647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9" name="Freeform 8"/>
                <p:cNvSpPr>
                  <a:spLocks/>
                </p:cNvSpPr>
                <p:nvPr/>
              </p:nvSpPr>
              <p:spPr bwMode="auto">
                <a:xfrm>
                  <a:off x="485775" y="736600"/>
                  <a:ext cx="536575" cy="862013"/>
                </a:xfrm>
                <a:custGeom>
                  <a:avLst/>
                  <a:gdLst>
                    <a:gd name="T0" fmla="*/ 2147483647 w 56"/>
                    <a:gd name="T1" fmla="*/ 2147483647 h 89"/>
                    <a:gd name="T2" fmla="*/ 2147483647 w 56"/>
                    <a:gd name="T3" fmla="*/ 2147483647 h 89"/>
                    <a:gd name="T4" fmla="*/ 2147483647 w 56"/>
                    <a:gd name="T5" fmla="*/ 2147483647 h 89"/>
                    <a:gd name="T6" fmla="*/ 2147483647 w 56"/>
                    <a:gd name="T7" fmla="*/ 2147483647 h 89"/>
                    <a:gd name="T8" fmla="*/ 2147483647 w 56"/>
                    <a:gd name="T9" fmla="*/ 2147483647 h 89"/>
                    <a:gd name="T10" fmla="*/ 2147483647 w 56"/>
                    <a:gd name="T11" fmla="*/ 2147483647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0" name="Freeform 9"/>
                <p:cNvSpPr>
                  <a:spLocks/>
                </p:cNvSpPr>
                <p:nvPr/>
              </p:nvSpPr>
              <p:spPr bwMode="auto">
                <a:xfrm>
                  <a:off x="858838" y="495300"/>
                  <a:ext cx="2087563" cy="1373188"/>
                </a:xfrm>
                <a:custGeom>
                  <a:avLst/>
                  <a:gdLst>
                    <a:gd name="T0" fmla="*/ 2147483647 w 218"/>
                    <a:gd name="T1" fmla="*/ 2147483647 h 142"/>
                    <a:gd name="T2" fmla="*/ 0 w 218"/>
                    <a:gd name="T3" fmla="*/ 2147483647 h 142"/>
                    <a:gd name="T4" fmla="*/ 2147483647 w 218"/>
                    <a:gd name="T5" fmla="*/ 2147483647 h 142"/>
                    <a:gd name="T6" fmla="*/ 2147483647 w 218"/>
                    <a:gd name="T7" fmla="*/ 2147483647 h 142"/>
                    <a:gd name="T8" fmla="*/ 2147483647 w 218"/>
                    <a:gd name="T9" fmla="*/ 2147483647 h 142"/>
                    <a:gd name="T10" fmla="*/ 2147483647 w 218"/>
                    <a:gd name="T11" fmla="*/ 2147483647 h 142"/>
                    <a:gd name="T12" fmla="*/ 2147483647 w 218"/>
                    <a:gd name="T13" fmla="*/ 2147483647 h 142"/>
                    <a:gd name="T14" fmla="*/ 2147483647 w 218"/>
                    <a:gd name="T15" fmla="*/ 2147483647 h 142"/>
                    <a:gd name="T16" fmla="*/ 2147483647 w 218"/>
                    <a:gd name="T17" fmla="*/ 2147483647 h 142"/>
                    <a:gd name="T18" fmla="*/ 2147483647 w 218"/>
                    <a:gd name="T19" fmla="*/ 2147483647 h 142"/>
                    <a:gd name="T20" fmla="*/ 2147483647 w 218"/>
                    <a:gd name="T21" fmla="*/ 2147483647 h 142"/>
                    <a:gd name="T22" fmla="*/ 2147483647 w 218"/>
                    <a:gd name="T23" fmla="*/ 2147483647 h 142"/>
                    <a:gd name="T24" fmla="*/ 2147483647 w 218"/>
                    <a:gd name="T25" fmla="*/ 2147483647 h 142"/>
                    <a:gd name="T26" fmla="*/ 2147483647 w 218"/>
                    <a:gd name="T27" fmla="*/ 2147483647 h 142"/>
                    <a:gd name="T28" fmla="*/ 2147483647 w 218"/>
                    <a:gd name="T29" fmla="*/ 2147483647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1" name="Freeform 10"/>
                <p:cNvSpPr>
                  <a:spLocks/>
                </p:cNvSpPr>
                <p:nvPr/>
              </p:nvSpPr>
              <p:spPr bwMode="auto">
                <a:xfrm>
                  <a:off x="993775" y="804863"/>
                  <a:ext cx="344488" cy="850900"/>
                </a:xfrm>
                <a:custGeom>
                  <a:avLst/>
                  <a:gdLst>
                    <a:gd name="T0" fmla="*/ 2147483647 w 217"/>
                    <a:gd name="T1" fmla="*/ 2147483647 h 536"/>
                    <a:gd name="T2" fmla="*/ 2147483647 w 217"/>
                    <a:gd name="T3" fmla="*/ 2147483647 h 536"/>
                    <a:gd name="T4" fmla="*/ 2147483647 w 217"/>
                    <a:gd name="T5" fmla="*/ 0 h 536"/>
                    <a:gd name="T6" fmla="*/ 0 w 217"/>
                    <a:gd name="T7" fmla="*/ 2147483647 h 536"/>
                    <a:gd name="T8" fmla="*/ 2147483647 w 217"/>
                    <a:gd name="T9" fmla="*/ 2147483647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grpSp>
      <p:sp>
        <p:nvSpPr>
          <p:cNvPr id="113" name="TextBox 100"/>
          <p:cNvSpPr txBox="1"/>
          <p:nvPr/>
        </p:nvSpPr>
        <p:spPr>
          <a:xfrm>
            <a:off x="547254" y="224415"/>
            <a:ext cx="7853362" cy="646113"/>
          </a:xfrm>
          <a:prstGeom prst="rect">
            <a:avLst/>
          </a:prstGeom>
          <a:noFill/>
        </p:spPr>
        <p:txBody>
          <a:bodyPr>
            <a:spAutoFit/>
          </a:bodyPr>
          <a:lstStyle/>
          <a:p>
            <a:pPr algn="ctr">
              <a:defRPr/>
            </a:pPr>
            <a:r>
              <a:rPr lang="zh-TW" altLang="en-US" sz="36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研究生重要期程</a:t>
            </a:r>
          </a:p>
        </p:txBody>
      </p:sp>
      <p:sp>
        <p:nvSpPr>
          <p:cNvPr id="114" name="文字方塊 7"/>
          <p:cNvSpPr txBox="1">
            <a:spLocks noChangeArrowheads="1"/>
          </p:cNvSpPr>
          <p:nvPr/>
        </p:nvSpPr>
        <p:spPr bwMode="auto">
          <a:xfrm>
            <a:off x="2950729" y="5739390"/>
            <a:ext cx="5264150"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r>
              <a:rPr lang="en-US" altLang="zh-TW" sz="1800">
                <a:solidFill>
                  <a:srgbClr val="FF0000"/>
                </a:solidFill>
                <a:latin typeface="微軟正黑體" pitchFamily="34" charset="-120"/>
                <a:ea typeface="微軟正黑體" pitchFamily="34" charset="-120"/>
              </a:rPr>
              <a:t>※</a:t>
            </a:r>
            <a:r>
              <a:rPr lang="zh-TW" altLang="en-US" sz="1800">
                <a:solidFill>
                  <a:srgbClr val="FF0000"/>
                </a:solidFill>
                <a:latin typeface="微軟正黑體" pitchFamily="34" charset="-120"/>
                <a:ea typeface="微軟正黑體" pitchFamily="34" charset="-120"/>
              </a:rPr>
              <a:t>上述相關期程，依當學年度公告之行事曆為主。</a:t>
            </a:r>
          </a:p>
        </p:txBody>
      </p:sp>
    </p:spTree>
    <p:extLst>
      <p:ext uri="{BB962C8B-B14F-4D97-AF65-F5344CB8AC3E}">
        <p14:creationId xmlns:p14="http://schemas.microsoft.com/office/powerpoint/2010/main" val="3426067505"/>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12</a:t>
            </a:fld>
            <a:endParaRPr lang="zh-TW" altLang="en-US" dirty="0"/>
          </a:p>
        </p:txBody>
      </p:sp>
      <p:sp>
        <p:nvSpPr>
          <p:cNvPr id="13" name="矩形 13"/>
          <p:cNvSpPr>
            <a:spLocks noChangeArrowheads="1"/>
          </p:cNvSpPr>
          <p:nvPr/>
        </p:nvSpPr>
        <p:spPr bwMode="auto">
          <a:xfrm>
            <a:off x="121444" y="166428"/>
            <a:ext cx="9144000" cy="708025"/>
          </a:xfrm>
          <a:prstGeom prst="rect">
            <a:avLst/>
          </a:prstGeom>
          <a:noFill/>
          <a:ln w="9525">
            <a:noFill/>
            <a:miter lim="800000"/>
            <a:headEnd/>
            <a:tailEnd/>
          </a:ln>
        </p:spPr>
        <p:txBody>
          <a:bodyPr>
            <a:spAutoFit/>
          </a:bodyPr>
          <a:lstStyle/>
          <a:p>
            <a:pPr algn="ctr">
              <a:defRPr/>
            </a:pP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學術倫理</a:t>
            </a:r>
            <a:r>
              <a:rPr lang="en-US" altLang="zh-TW"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(1/3)</a:t>
            </a:r>
            <a:endPar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17" name="內容版面配置區 2"/>
          <p:cNvSpPr txBox="1">
            <a:spLocks/>
          </p:cNvSpPr>
          <p:nvPr/>
        </p:nvSpPr>
        <p:spPr>
          <a:xfrm>
            <a:off x="322263" y="3849688"/>
            <a:ext cx="5041900" cy="266382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514350" indent="-514350">
              <a:buFont typeface="Calibri" pitchFamily="34" charset="0"/>
              <a:buAutoNum type="arabicPeriod"/>
            </a:pPr>
            <a:r>
              <a:rPr lang="zh-TW" altLang="en-US" dirty="0">
                <a:solidFill>
                  <a:schemeClr val="tx1"/>
                </a:solidFill>
                <a:latin typeface="微軟正黑體" pitchFamily="34" charset="-120"/>
                <a:ea typeface="微軟正黑體" pitchFamily="34" charset="-120"/>
              </a:rPr>
              <a:t>學生應於入學第一學期至</a:t>
            </a:r>
            <a:r>
              <a:rPr lang="zh-TW" altLang="en-US" dirty="0">
                <a:latin typeface="微軟正黑體" pitchFamily="34" charset="-120"/>
                <a:ea typeface="微軟正黑體" pitchFamily="34" charset="-120"/>
              </a:rPr>
              <a:t>「</a:t>
            </a:r>
            <a:r>
              <a:rPr lang="zh-TW" altLang="en-US" dirty="0">
                <a:latin typeface="微軟正黑體" pitchFamily="34" charset="-120"/>
                <a:ea typeface="微軟正黑體" pitchFamily="34" charset="-120"/>
                <a:hlinkClick r:id="rId4"/>
              </a:rPr>
              <a:t>臺灣學術倫理教育資源中心</a:t>
            </a:r>
            <a:r>
              <a:rPr lang="zh-TW" altLang="en-US" dirty="0">
                <a:latin typeface="微軟正黑體" pitchFamily="34" charset="-120"/>
                <a:ea typeface="微軟正黑體" pitchFamily="34" charset="-120"/>
              </a:rPr>
              <a:t>」</a:t>
            </a:r>
            <a:r>
              <a:rPr lang="zh-TW" altLang="en-US" dirty="0">
                <a:solidFill>
                  <a:schemeClr val="tx1"/>
                </a:solidFill>
                <a:latin typeface="微軟正黑體" pitchFamily="34" charset="-120"/>
                <a:ea typeface="微軟正黑體" pitchFamily="34" charset="-120"/>
              </a:rPr>
              <a:t>網站自我學習，並通過總測驗取得修課證明。</a:t>
            </a:r>
            <a:r>
              <a:rPr lang="zh-TW" altLang="en-US" u="sng" dirty="0">
                <a:solidFill>
                  <a:srgbClr val="C00000"/>
                </a:solidFill>
                <a:latin typeface="微軟正黑體" pitchFamily="34" charset="-120"/>
                <a:ea typeface="微軟正黑體" pitchFamily="34" charset="-120"/>
              </a:rPr>
              <a:t>學生須出示「臺灣學術倫理教育資源中心」網站之「學術倫理教育」修課證明，方得申請學位口試。</a:t>
            </a:r>
            <a:endParaRPr lang="en-US" altLang="zh-TW" u="sng" dirty="0">
              <a:solidFill>
                <a:srgbClr val="C00000"/>
              </a:solidFill>
              <a:latin typeface="微軟正黑體" pitchFamily="34" charset="-120"/>
              <a:ea typeface="微軟正黑體" pitchFamily="34" charset="-120"/>
            </a:endParaRPr>
          </a:p>
          <a:p>
            <a:pPr marL="514350" indent="-514350">
              <a:spcBef>
                <a:spcPts val="1200"/>
              </a:spcBef>
              <a:buFont typeface="Calibri" pitchFamily="34" charset="0"/>
              <a:buAutoNum type="arabicPeriod"/>
            </a:pPr>
            <a:r>
              <a:rPr lang="zh-TW" altLang="zh-TW" dirty="0">
                <a:solidFill>
                  <a:schemeClr val="tx1"/>
                </a:solidFill>
                <a:latin typeface="微軟正黑體" pitchFamily="34" charset="-120"/>
                <a:ea typeface="微軟正黑體" pitchFamily="34" charset="-120"/>
              </a:rPr>
              <a:t>研究所學生於口試申請時需</a:t>
            </a:r>
            <a:r>
              <a:rPr lang="zh-TW" altLang="en-US" dirty="0">
                <a:solidFill>
                  <a:schemeClr val="tx1"/>
                </a:solidFill>
                <a:latin typeface="微軟正黑體" pitchFamily="34" charset="-120"/>
                <a:ea typeface="微軟正黑體" pitchFamily="34" charset="-120"/>
              </a:rPr>
              <a:t>檢附</a:t>
            </a:r>
            <a:r>
              <a:rPr lang="zh-TW" altLang="zh-TW" dirty="0">
                <a:solidFill>
                  <a:schemeClr val="tx1"/>
                </a:solidFill>
                <a:latin typeface="微軟正黑體" pitchFamily="34" charset="-120"/>
                <a:ea typeface="微軟正黑體" pitchFamily="34" charset="-120"/>
              </a:rPr>
              <a:t>「</a:t>
            </a:r>
            <a:r>
              <a:rPr lang="en-US" altLang="zh-TW" dirty="0">
                <a:solidFill>
                  <a:schemeClr val="tx1"/>
                </a:solidFill>
                <a:latin typeface="微軟正黑體" pitchFamily="34" charset="-120"/>
                <a:ea typeface="微軟正黑體" pitchFamily="34" charset="-120"/>
              </a:rPr>
              <a:t> </a:t>
            </a:r>
            <a:r>
              <a:rPr lang="en-US" altLang="zh-TW" dirty="0" err="1">
                <a:solidFill>
                  <a:schemeClr val="tx1"/>
                </a:solidFill>
                <a:latin typeface="微軟正黑體" pitchFamily="34" charset="-120"/>
                <a:ea typeface="微軟正黑體" pitchFamily="34" charset="-120"/>
              </a:rPr>
              <a:t>Turnitin</a:t>
            </a:r>
            <a:r>
              <a:rPr lang="zh-TW" altLang="zh-TW" dirty="0">
                <a:solidFill>
                  <a:schemeClr val="tx1"/>
                </a:solidFill>
                <a:latin typeface="微軟正黑體" pitchFamily="34" charset="-120"/>
                <a:ea typeface="微軟正黑體" pitchFamily="34" charset="-120"/>
              </a:rPr>
              <a:t>論文原創性比對報告」紙本比對結果</a:t>
            </a:r>
            <a:r>
              <a:rPr lang="en-US" altLang="zh-TW" dirty="0">
                <a:solidFill>
                  <a:schemeClr val="tx1"/>
                </a:solidFill>
                <a:latin typeface="微軟正黑體" pitchFamily="34" charset="-120"/>
                <a:ea typeface="微軟正黑體" pitchFamily="34" charset="-120"/>
              </a:rPr>
              <a:t>(</a:t>
            </a:r>
            <a:r>
              <a:rPr lang="zh-TW" altLang="zh-TW" dirty="0">
                <a:solidFill>
                  <a:schemeClr val="tx1"/>
                </a:solidFill>
                <a:latin typeface="微軟正黑體" pitchFamily="34" charset="-120"/>
                <a:ea typeface="微軟正黑體" pitchFamily="34" charset="-120"/>
              </a:rPr>
              <a:t>需含學生及指導教授簽名</a:t>
            </a:r>
            <a:r>
              <a:rPr lang="en-US" altLang="zh-TW" dirty="0">
                <a:solidFill>
                  <a:schemeClr val="tx1"/>
                </a:solidFill>
                <a:latin typeface="微軟正黑體" pitchFamily="34" charset="-120"/>
                <a:ea typeface="微軟正黑體" pitchFamily="34" charset="-120"/>
              </a:rPr>
              <a:t>)</a:t>
            </a:r>
            <a:r>
              <a:rPr lang="zh-TW" altLang="zh-TW" dirty="0">
                <a:solidFill>
                  <a:schemeClr val="tx1"/>
                </a:solidFill>
                <a:latin typeface="微軟正黑體" pitchFamily="34" charset="-120"/>
                <a:ea typeface="微軟正黑體" pitchFamily="34" charset="-120"/>
              </a:rPr>
              <a:t>， 並於學生資訊系統「論文原創性比對報告」欄位填寫比對結果。</a:t>
            </a:r>
            <a:endParaRPr lang="en-US" altLang="zh-TW" dirty="0">
              <a:solidFill>
                <a:schemeClr val="tx1"/>
              </a:solidFill>
              <a:latin typeface="微軟正黑體" pitchFamily="34" charset="-120"/>
              <a:ea typeface="微軟正黑體" pitchFamily="34" charset="-120"/>
            </a:endParaRPr>
          </a:p>
          <a:p>
            <a:pPr marL="514350" indent="-514350">
              <a:spcBef>
                <a:spcPts val="1200"/>
              </a:spcBef>
              <a:buFont typeface="Calibri" pitchFamily="34" charset="0"/>
              <a:buAutoNum type="arabicPeriod"/>
            </a:pPr>
            <a:r>
              <a:rPr lang="zh-TW" altLang="zh-TW" dirty="0">
                <a:solidFill>
                  <a:schemeClr val="tx1"/>
                </a:solidFill>
                <a:latin typeface="微軟正黑體" pitchFamily="34" charset="-120"/>
                <a:ea typeface="微軟正黑體" pitchFamily="34" charset="-120"/>
              </a:rPr>
              <a:t>繳交畢業論文時需將「無違反學術倫理聲明書」連同口試通過證明書、紙本授權書等裝訂於紙本論文中。</a:t>
            </a:r>
            <a:endParaRPr lang="en-US" altLang="zh-TW" dirty="0">
              <a:solidFill>
                <a:schemeClr val="tx1"/>
              </a:solidFill>
              <a:latin typeface="微軟正黑體" pitchFamily="34" charset="-120"/>
              <a:ea typeface="微軟正黑體" pitchFamily="34" charset="-120"/>
            </a:endParaRPr>
          </a:p>
          <a:p>
            <a:pPr marL="514350" indent="-514350">
              <a:buFont typeface="Calibri" pitchFamily="34" charset="0"/>
              <a:buAutoNum type="arabicPeriod"/>
            </a:pPr>
            <a:endParaRPr lang="en-US" altLang="zh-TW" u="sng" dirty="0">
              <a:solidFill>
                <a:srgbClr val="C00000"/>
              </a:solidFill>
              <a:latin typeface="微軟正黑體" pitchFamily="34" charset="-120"/>
              <a:ea typeface="微軟正黑體" pitchFamily="34" charset="-120"/>
            </a:endParaRPr>
          </a:p>
        </p:txBody>
      </p:sp>
      <p:pic>
        <p:nvPicPr>
          <p:cNvPr id="18"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20395" t="12315" r="21317" b="6435"/>
          <a:stretch>
            <a:fillRect/>
          </a:stretch>
        </p:blipFill>
        <p:spPr bwMode="auto">
          <a:xfrm>
            <a:off x="6443663" y="1198563"/>
            <a:ext cx="2519362" cy="153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矩形 18"/>
          <p:cNvSpPr/>
          <p:nvPr/>
        </p:nvSpPr>
        <p:spPr>
          <a:xfrm>
            <a:off x="489254" y="988105"/>
            <a:ext cx="1787525" cy="476250"/>
          </a:xfrm>
          <a:prstGeom prst="rect">
            <a:avLst/>
          </a:prstGeom>
          <a:noFill/>
          <a:ln w="9525">
            <a:noFill/>
            <a:miter lim="800000"/>
            <a:headEnd/>
            <a:tailEnd/>
          </a:ln>
        </p:spPr>
        <p:txBody>
          <a:bodyPr/>
          <a:lstStyle/>
          <a:p>
            <a:pPr>
              <a:defRPr/>
            </a:pPr>
            <a:r>
              <a:rPr lang="zh-TW" altLang="en-US" sz="2500" b="1" dirty="0">
                <a:solidFill>
                  <a:srgbClr val="00B050"/>
                </a:solidFill>
                <a:effectLst>
                  <a:outerShdw blurRad="38100" dist="38100" dir="2700000" algn="tl">
                    <a:srgbClr val="C0C0C0"/>
                  </a:outerShdw>
                </a:effectLst>
                <a:latin typeface="微軟正黑體" pitchFamily="34" charset="-120"/>
                <a:ea typeface="微軟正黑體" pitchFamily="34" charset="-120"/>
                <a:cs typeface="Times New Roman" pitchFamily="18" charset="0"/>
              </a:rPr>
              <a:t>一、學生面</a:t>
            </a:r>
            <a:endParaRPr lang="en-US" altLang="zh-TW" sz="2500" b="1" dirty="0">
              <a:solidFill>
                <a:srgbClr val="00B050"/>
              </a:solidFill>
              <a:effectLst>
                <a:outerShdw blurRad="38100" dist="38100" dir="2700000" algn="tl">
                  <a:srgbClr val="C0C0C0"/>
                </a:outerShdw>
              </a:effectLst>
              <a:latin typeface="微軟正黑體" pitchFamily="34" charset="-120"/>
              <a:ea typeface="微軟正黑體" pitchFamily="34" charset="-120"/>
              <a:cs typeface="Times New Roman" pitchFamily="18" charset="0"/>
            </a:endParaRPr>
          </a:p>
        </p:txBody>
      </p:sp>
      <p:pic>
        <p:nvPicPr>
          <p:cNvPr id="20" name="Picture 2" descr="D:\※卡公※\(02)學生相關\(12)學術倫理(校內)\(02)105學年度增修\圖資處表單\04_無違反學術倫理聲明書(Academic Ethics Statement)10508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888" y="2757488"/>
            <a:ext cx="273526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06750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13</a:t>
            </a:fld>
            <a:endParaRPr lang="zh-TW" altLang="en-US" dirty="0"/>
          </a:p>
        </p:txBody>
      </p:sp>
      <p:sp>
        <p:nvSpPr>
          <p:cNvPr id="13" name="標題 1"/>
          <p:cNvSpPr txBox="1">
            <a:spLocks/>
          </p:cNvSpPr>
          <p:nvPr/>
        </p:nvSpPr>
        <p:spPr bwMode="auto">
          <a:xfrm>
            <a:off x="489254" y="988551"/>
            <a:ext cx="7178962" cy="422275"/>
          </a:xfrm>
          <a:prstGeom prst="rect">
            <a:avLst/>
          </a:prstGeom>
          <a:noFill/>
          <a:ln w="9525">
            <a:noFill/>
            <a:miter lim="800000"/>
            <a:headEnd/>
            <a:tailEnd/>
          </a:ln>
        </p:spPr>
        <p:txBody>
          <a:bodyPr/>
          <a:lstStyle/>
          <a:p>
            <a:pPr>
              <a:defRPr/>
            </a:pPr>
            <a:r>
              <a:rPr lang="zh-TW" altLang="en-US" sz="2500" b="1" dirty="0">
                <a:solidFill>
                  <a:srgbClr val="00B050"/>
                </a:solidFill>
                <a:effectLst>
                  <a:outerShdw blurRad="38100" dist="38100" dir="2700000" algn="tl">
                    <a:srgbClr val="C0C0C0"/>
                  </a:outerShdw>
                </a:effectLst>
                <a:latin typeface="微軟正黑體" pitchFamily="34" charset="-120"/>
                <a:ea typeface="微軟正黑體" pitchFamily="34" charset="-120"/>
                <a:cs typeface="Times New Roman" pitchFamily="18" charset="0"/>
              </a:rPr>
              <a:t>二、制度面</a:t>
            </a:r>
            <a:r>
              <a:rPr lang="en-US" altLang="zh-TW" sz="2500" b="1" dirty="0">
                <a:solidFill>
                  <a:srgbClr val="00B050"/>
                </a:solidFill>
                <a:effectLst>
                  <a:outerShdw blurRad="38100" dist="38100" dir="2700000" algn="tl">
                    <a:srgbClr val="C0C0C0"/>
                  </a:outerShdw>
                </a:effectLst>
                <a:latin typeface="微軟正黑體" pitchFamily="34" charset="-120"/>
                <a:ea typeface="微軟正黑體" pitchFamily="34" charset="-120"/>
                <a:cs typeface="Times New Roman" pitchFamily="18" charset="0"/>
              </a:rPr>
              <a:t>-</a:t>
            </a:r>
            <a:r>
              <a:rPr lang="zh-TW" altLang="zh-TW" sz="2500" b="1" dirty="0">
                <a:solidFill>
                  <a:srgbClr val="00B050"/>
                </a:solidFill>
                <a:effectLst>
                  <a:outerShdw blurRad="38100" dist="38100" dir="2700000" algn="tl">
                    <a:srgbClr val="C0C0C0"/>
                  </a:outerShdw>
                </a:effectLst>
                <a:latin typeface="微軟正黑體" pitchFamily="34" charset="-120"/>
                <a:ea typeface="微軟正黑體" pitchFamily="34" charset="-120"/>
                <a:cs typeface="Times New Roman" pitchFamily="18" charset="0"/>
              </a:rPr>
              <a:t>學位論文審查機制</a:t>
            </a:r>
            <a:endParaRPr lang="zh-TW" altLang="en-US" sz="2500" b="1" dirty="0">
              <a:solidFill>
                <a:srgbClr val="00B05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17" name="文字方塊 10"/>
          <p:cNvSpPr txBox="1">
            <a:spLocks noChangeArrowheads="1"/>
          </p:cNvSpPr>
          <p:nvPr/>
        </p:nvSpPr>
        <p:spPr bwMode="auto">
          <a:xfrm>
            <a:off x="92829" y="1884107"/>
            <a:ext cx="9001126"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75" indent="-342900">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AutoNum type="arabicPeriod"/>
            </a:pPr>
            <a:r>
              <a:rPr lang="zh-TW" altLang="zh-TW" sz="2000" dirty="0">
                <a:latin typeface="微軟正黑體" pitchFamily="34" charset="-120"/>
                <a:ea typeface="微軟正黑體" pitchFamily="34" charset="-120"/>
                <a:cs typeface="Arial" pitchFamily="34" charset="0"/>
              </a:rPr>
              <a:t>學生學位論文審查，係依據本校訂定之「</a:t>
            </a:r>
            <a:r>
              <a:rPr lang="en-US" altLang="zh-TW" sz="2000" b="1" dirty="0" err="1">
                <a:solidFill>
                  <a:srgbClr val="C00000"/>
                </a:solidFill>
                <a:latin typeface="微軟正黑體" pitchFamily="34" charset="-120"/>
                <a:ea typeface="微軟正黑體" pitchFamily="34" charset="-120"/>
                <a:cs typeface="Arial" pitchFamily="34" charset="0"/>
                <a:hlinkClick r:id="rId4" tooltip="研究生學位考試辦法"/>
              </a:rPr>
              <a:t>研究生學位考試辦法</a:t>
            </a:r>
            <a:r>
              <a:rPr lang="zh-TW" altLang="zh-TW" sz="2000" dirty="0">
                <a:latin typeface="微軟正黑體" pitchFamily="34" charset="-120"/>
                <a:ea typeface="微軟正黑體" pitchFamily="34" charset="-120"/>
                <a:cs typeface="Arial" pitchFamily="34" charset="0"/>
              </a:rPr>
              <a:t>」辦理。 </a:t>
            </a:r>
            <a:endParaRPr lang="en-US" altLang="zh-TW" sz="2000" dirty="0">
              <a:latin typeface="微軟正黑體" pitchFamily="34" charset="-120"/>
              <a:ea typeface="微軟正黑體" pitchFamily="34" charset="-120"/>
              <a:cs typeface="Arial" pitchFamily="34" charset="0"/>
            </a:endParaRPr>
          </a:p>
          <a:p>
            <a:pPr>
              <a:spcBef>
                <a:spcPts val="1200"/>
              </a:spcBef>
              <a:buFont typeface="Wingdings" pitchFamily="2" charset="2"/>
              <a:buChar char="l"/>
            </a:pPr>
            <a:r>
              <a:rPr lang="zh-TW" altLang="en-US" sz="2000" dirty="0">
                <a:solidFill>
                  <a:srgbClr val="376092"/>
                </a:solidFill>
                <a:latin typeface="微軟正黑體" pitchFamily="34" charset="-120"/>
                <a:ea typeface="微軟正黑體" pitchFamily="34" charset="-120"/>
                <a:cs typeface="Arial" pitchFamily="34" charset="0"/>
              </a:rPr>
              <a:t>第三條：</a:t>
            </a:r>
            <a:r>
              <a:rPr lang="zh-TW" altLang="en-US" sz="2000" dirty="0">
                <a:solidFill>
                  <a:srgbClr val="376092"/>
                </a:solidFill>
                <a:latin typeface="微軟正黑體" pitchFamily="34" charset="-120"/>
                <a:ea typeface="微軟正黑體" pitchFamily="34" charset="-120"/>
              </a:rPr>
              <a:t> </a:t>
            </a:r>
            <a:r>
              <a:rPr lang="en-US" altLang="zh-TW" sz="2000" dirty="0">
                <a:solidFill>
                  <a:srgbClr val="376092"/>
                </a:solidFill>
                <a:latin typeface="微軟正黑體" pitchFamily="34" charset="-120"/>
                <a:ea typeface="微軟正黑體" pitchFamily="34" charset="-120"/>
              </a:rPr>
              <a:t>106</a:t>
            </a:r>
            <a:r>
              <a:rPr lang="zh-TW" altLang="en-US" sz="2000" dirty="0">
                <a:solidFill>
                  <a:srgbClr val="376092"/>
                </a:solidFill>
                <a:latin typeface="微軟正黑體" pitchFamily="34" charset="-120"/>
                <a:ea typeface="微軟正黑體" pitchFamily="34" charset="-120"/>
              </a:rPr>
              <a:t>學年度起入學之研究生，須檢附「臺灣學術倫理教育資源中心」網站之「學術倫理教育」修課證明，始得申請學位口試。</a:t>
            </a:r>
            <a:endParaRPr lang="en-US" altLang="zh-TW" sz="2000" dirty="0">
              <a:solidFill>
                <a:srgbClr val="376092"/>
              </a:solidFill>
              <a:latin typeface="微軟正黑體" pitchFamily="34" charset="-120"/>
              <a:ea typeface="微軟正黑體" pitchFamily="34" charset="-120"/>
            </a:endParaRPr>
          </a:p>
          <a:p>
            <a:pPr>
              <a:spcBef>
                <a:spcPts val="1200"/>
              </a:spcBef>
              <a:buFont typeface="Wingdings" pitchFamily="2" charset="2"/>
              <a:buChar char="l"/>
            </a:pPr>
            <a:r>
              <a:rPr lang="zh-TW" altLang="en-US" sz="2000" dirty="0">
                <a:solidFill>
                  <a:srgbClr val="376092"/>
                </a:solidFill>
                <a:latin typeface="微軟正黑體" pitchFamily="34" charset="-120"/>
                <a:ea typeface="微軟正黑體" pitchFamily="34" charset="-120"/>
              </a:rPr>
              <a:t>第十二條：學位論文有違反學術倫理情事，經碩、博士學位考試委員會審查確定者，以不及格論，並依本校學生獎懲準則規定辦理之。</a:t>
            </a:r>
            <a:endParaRPr lang="en-US" altLang="zh-TW" sz="2000" dirty="0">
              <a:solidFill>
                <a:srgbClr val="376092"/>
              </a:solidFill>
              <a:latin typeface="微軟正黑體" pitchFamily="34" charset="-120"/>
              <a:ea typeface="微軟正黑體" pitchFamily="34" charset="-120"/>
            </a:endParaRPr>
          </a:p>
          <a:p>
            <a:pPr>
              <a:spcBef>
                <a:spcPts val="1200"/>
              </a:spcBef>
              <a:buFont typeface="Wingdings" pitchFamily="2" charset="2"/>
              <a:buChar char="l"/>
            </a:pPr>
            <a:r>
              <a:rPr lang="zh-TW" altLang="en-US" sz="2000" dirty="0">
                <a:solidFill>
                  <a:srgbClr val="FF0000"/>
                </a:solidFill>
                <a:latin typeface="微軟正黑體" pitchFamily="34" charset="-120"/>
                <a:ea typeface="微軟正黑體" pitchFamily="34" charset="-120"/>
              </a:rPr>
              <a:t>第十七條：已授予之學位，如發現論文有違反學術倫理情事，依本校「高雄醫學大學博、碩士學位論文違反學術倫理案件處理要點」辦理，其要點另訂之。經調查屬實者，撤銷其學位，並公 告註銷其已發之學位證書後，應通知當事人繳還該學位證書，並將撤銷與註銷事項，通知 其他大專校院及相關機關（構）。</a:t>
            </a:r>
            <a:endParaRPr lang="en-US" altLang="zh-TW" sz="2000" dirty="0">
              <a:solidFill>
                <a:srgbClr val="FF0000"/>
              </a:solidFill>
              <a:latin typeface="微軟正黑體" pitchFamily="34" charset="-120"/>
              <a:ea typeface="微軟正黑體" pitchFamily="34" charset="-120"/>
            </a:endParaRPr>
          </a:p>
        </p:txBody>
      </p:sp>
      <p:sp>
        <p:nvSpPr>
          <p:cNvPr id="18" name="矩形 13"/>
          <p:cNvSpPr>
            <a:spLocks noChangeArrowheads="1"/>
          </p:cNvSpPr>
          <p:nvPr/>
        </p:nvSpPr>
        <p:spPr bwMode="auto">
          <a:xfrm>
            <a:off x="21392" y="157163"/>
            <a:ext cx="9144000" cy="708025"/>
          </a:xfrm>
          <a:prstGeom prst="rect">
            <a:avLst/>
          </a:prstGeom>
          <a:noFill/>
          <a:ln w="9525">
            <a:noFill/>
            <a:miter lim="800000"/>
            <a:headEnd/>
            <a:tailEnd/>
          </a:ln>
        </p:spPr>
        <p:txBody>
          <a:bodyPr>
            <a:spAutoFit/>
          </a:bodyPr>
          <a:lstStyle/>
          <a:p>
            <a:pPr algn="ctr">
              <a:defRPr/>
            </a:pP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學術倫理</a:t>
            </a:r>
            <a:r>
              <a:rPr lang="en-US" altLang="zh-TW"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(2/3)</a:t>
            </a:r>
            <a:endPar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703911281"/>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14</a:t>
            </a:fld>
            <a:endParaRPr lang="zh-TW" altLang="en-US" dirty="0"/>
          </a:p>
        </p:txBody>
      </p:sp>
      <p:sp>
        <p:nvSpPr>
          <p:cNvPr id="13" name="文字方塊 10"/>
          <p:cNvSpPr txBox="1">
            <a:spLocks noChangeArrowheads="1"/>
          </p:cNvSpPr>
          <p:nvPr/>
        </p:nvSpPr>
        <p:spPr bwMode="auto">
          <a:xfrm>
            <a:off x="412750" y="1362919"/>
            <a:ext cx="8569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r>
              <a:rPr lang="zh-TW" altLang="zh-TW" sz="2200" dirty="0">
                <a:latin typeface="微軟正黑體" pitchFamily="34" charset="-120"/>
                <a:ea typeface="微軟正黑體" pitchFamily="34" charset="-120"/>
                <a:cs typeface="Arial" pitchFamily="34" charset="0"/>
              </a:rPr>
              <a:t>本校學位論文違反學術倫理審查</a:t>
            </a:r>
            <a:r>
              <a:rPr lang="zh-TW" altLang="en-US" sz="2200" dirty="0">
                <a:latin typeface="微軟正黑體" pitchFamily="34" charset="-120"/>
                <a:ea typeface="微軟正黑體" pitchFamily="34" charset="-120"/>
                <a:cs typeface="Arial" pitchFamily="34" charset="0"/>
              </a:rPr>
              <a:t>，係依據</a:t>
            </a:r>
            <a:r>
              <a:rPr lang="zh-TW" altLang="zh-TW" sz="2200" dirty="0">
                <a:latin typeface="微軟正黑體" pitchFamily="34" charset="-120"/>
                <a:ea typeface="微軟正黑體" pitchFamily="34" charset="-120"/>
                <a:cs typeface="Arial" pitchFamily="34" charset="0"/>
              </a:rPr>
              <a:t>「</a:t>
            </a:r>
            <a:r>
              <a:rPr lang="zh-TW" altLang="en-US" sz="2200" dirty="0">
                <a:latin typeface="微軟正黑體" pitchFamily="34" charset="-120"/>
                <a:ea typeface="微軟正黑體" pitchFamily="34" charset="-120"/>
                <a:cs typeface="Arial" pitchFamily="34" charset="0"/>
                <a:hlinkClick r:id="rId4"/>
              </a:rPr>
              <a:t>博、碩士學位論文違反學術倫理案件處理要點</a:t>
            </a:r>
            <a:r>
              <a:rPr lang="zh-TW" altLang="zh-TW" sz="2200" dirty="0">
                <a:latin typeface="微軟正黑體" pitchFamily="34" charset="-120"/>
                <a:ea typeface="微軟正黑體" pitchFamily="34" charset="-120"/>
                <a:cs typeface="Arial" pitchFamily="34" charset="0"/>
              </a:rPr>
              <a:t>」</a:t>
            </a:r>
            <a:r>
              <a:rPr lang="zh-TW" altLang="en-US" sz="2200" dirty="0">
                <a:latin typeface="微軟正黑體" pitchFamily="34" charset="-120"/>
                <a:ea typeface="微軟正黑體" pitchFamily="34" charset="-120"/>
                <a:cs typeface="Arial" pitchFamily="34" charset="0"/>
              </a:rPr>
              <a:t>辦理，審議流程如下：</a:t>
            </a:r>
            <a:endParaRPr lang="en-US" altLang="zh-TW" sz="2200" dirty="0">
              <a:latin typeface="微軟正黑體" pitchFamily="34" charset="-120"/>
              <a:ea typeface="微軟正黑體" pitchFamily="34" charset="-120"/>
              <a:cs typeface="Arial" pitchFamily="34" charset="0"/>
            </a:endParaRPr>
          </a:p>
        </p:txBody>
      </p:sp>
      <p:sp>
        <p:nvSpPr>
          <p:cNvPr id="17" name="標題 1"/>
          <p:cNvSpPr txBox="1">
            <a:spLocks/>
          </p:cNvSpPr>
          <p:nvPr/>
        </p:nvSpPr>
        <p:spPr bwMode="auto">
          <a:xfrm>
            <a:off x="395288" y="918493"/>
            <a:ext cx="6586537" cy="422275"/>
          </a:xfrm>
          <a:prstGeom prst="rect">
            <a:avLst/>
          </a:prstGeom>
          <a:noFill/>
          <a:ln w="9525">
            <a:noFill/>
            <a:miter lim="800000"/>
            <a:headEnd/>
            <a:tailEnd/>
          </a:ln>
        </p:spPr>
        <p:txBody>
          <a:bodyPr/>
          <a:lstStyle/>
          <a:p>
            <a:pPr>
              <a:defRPr/>
            </a:pPr>
            <a:r>
              <a:rPr lang="en-US" altLang="zh-TW" sz="2500" b="1" dirty="0">
                <a:solidFill>
                  <a:srgbClr val="00B050"/>
                </a:solidFill>
                <a:effectLst>
                  <a:outerShdw blurRad="38100" dist="38100" dir="2700000" algn="tl">
                    <a:srgbClr val="C0C0C0"/>
                  </a:outerShdw>
                </a:effectLst>
                <a:latin typeface="微軟正黑體" pitchFamily="34" charset="-120"/>
                <a:ea typeface="微軟正黑體" pitchFamily="34" charset="-120"/>
                <a:cs typeface="Times New Roman" pitchFamily="18" charset="0"/>
              </a:rPr>
              <a:t>(</a:t>
            </a:r>
            <a:r>
              <a:rPr lang="zh-TW" altLang="en-US" sz="2500" b="1" dirty="0">
                <a:solidFill>
                  <a:srgbClr val="00B050"/>
                </a:solidFill>
                <a:effectLst>
                  <a:outerShdw blurRad="38100" dist="38100" dir="2700000" algn="tl">
                    <a:srgbClr val="C0C0C0"/>
                  </a:outerShdw>
                </a:effectLst>
                <a:latin typeface="微軟正黑體" pitchFamily="34" charset="-120"/>
                <a:ea typeface="微軟正黑體" pitchFamily="34" charset="-120"/>
                <a:cs typeface="Times New Roman" pitchFamily="18" charset="0"/>
              </a:rPr>
              <a:t>三</a:t>
            </a:r>
            <a:r>
              <a:rPr lang="en-US" altLang="zh-TW" sz="2500" b="1" dirty="0">
                <a:solidFill>
                  <a:srgbClr val="00B050"/>
                </a:solidFill>
                <a:effectLst>
                  <a:outerShdw blurRad="38100" dist="38100" dir="2700000" algn="tl">
                    <a:srgbClr val="C0C0C0"/>
                  </a:outerShdw>
                </a:effectLst>
                <a:latin typeface="微軟正黑體" pitchFamily="34" charset="-120"/>
                <a:ea typeface="微軟正黑體" pitchFamily="34" charset="-120"/>
                <a:cs typeface="Times New Roman" pitchFamily="18" charset="0"/>
              </a:rPr>
              <a:t>)</a:t>
            </a:r>
            <a:r>
              <a:rPr lang="zh-TW" altLang="zh-TW" sz="2500" b="1" dirty="0">
                <a:solidFill>
                  <a:srgbClr val="00B050"/>
                </a:solidFill>
                <a:effectLst>
                  <a:outerShdw blurRad="38100" dist="38100" dir="2700000" algn="tl">
                    <a:srgbClr val="000000">
                      <a:alpha val="43137"/>
                    </a:srgbClr>
                  </a:outerShdw>
                </a:effectLst>
                <a:latin typeface="微軟正黑體" pitchFamily="34" charset="-120"/>
                <a:ea typeface="微軟正黑體" pitchFamily="34" charset="-120"/>
              </a:rPr>
              <a:t>學位論文違反學術倫理審查機制</a:t>
            </a:r>
            <a:endParaRPr lang="zh-TW" altLang="en-US" sz="2500" b="1" dirty="0">
              <a:solidFill>
                <a:srgbClr val="00B05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pic>
        <p:nvPicPr>
          <p:cNvPr id="18" name="Picture 6" descr="C:\Users\Kmu-User\Desktop\圖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242021"/>
            <a:ext cx="77057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3"/>
          <p:cNvSpPr>
            <a:spLocks noChangeArrowheads="1"/>
          </p:cNvSpPr>
          <p:nvPr/>
        </p:nvSpPr>
        <p:spPr bwMode="auto">
          <a:xfrm>
            <a:off x="0" y="136016"/>
            <a:ext cx="9144000" cy="708025"/>
          </a:xfrm>
          <a:prstGeom prst="rect">
            <a:avLst/>
          </a:prstGeom>
          <a:noFill/>
          <a:ln w="9525">
            <a:noFill/>
            <a:miter lim="800000"/>
            <a:headEnd/>
            <a:tailEnd/>
          </a:ln>
        </p:spPr>
        <p:txBody>
          <a:bodyPr>
            <a:spAutoFit/>
          </a:bodyPr>
          <a:lstStyle/>
          <a:p>
            <a:pPr algn="ctr">
              <a:defRPr/>
            </a:pP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學術倫理</a:t>
            </a:r>
            <a:r>
              <a:rPr lang="en-US" altLang="zh-TW"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(3/3)</a:t>
            </a:r>
            <a:endPar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426067505"/>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p:cNvPr>
          <p:cNvSpPr/>
          <p:nvPr/>
        </p:nvSpPr>
        <p:spPr>
          <a:xfrm>
            <a:off x="-18705" y="-274869"/>
            <a:ext cx="9144000" cy="6858000"/>
          </a:xfrm>
          <a:prstGeom prst="rect">
            <a:avLst/>
          </a:prstGeom>
          <a:pattFill prst="lgGrid">
            <a:fgClr>
              <a:schemeClr val="bg1">
                <a:lumMod val="95000"/>
              </a:schemeClr>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grpSp>
        <p:nvGrpSpPr>
          <p:cNvPr id="6147" name="群組 33"/>
          <p:cNvGrpSpPr>
            <a:grpSpLocks/>
          </p:cNvGrpSpPr>
          <p:nvPr/>
        </p:nvGrpSpPr>
        <p:grpSpPr bwMode="auto">
          <a:xfrm>
            <a:off x="-18705" y="32343"/>
            <a:ext cx="9144000" cy="1452441"/>
            <a:chOff x="-19050" y="1409699"/>
            <a:chExt cx="12947392" cy="1344505"/>
          </a:xfrm>
        </p:grpSpPr>
        <p:sp>
          <p:nvSpPr>
            <p:cNvPr id="107" name="矩形 106">
              <a:extLst/>
            </p:cNvPr>
            <p:cNvSpPr/>
            <p:nvPr/>
          </p:nvSpPr>
          <p:spPr>
            <a:xfrm>
              <a:off x="-19050" y="1412873"/>
              <a:ext cx="12210807" cy="1291825"/>
            </a:xfrm>
            <a:prstGeom prst="rect">
              <a:avLst/>
            </a:prstGeom>
            <a:solidFill>
              <a:srgbClr val="F9AE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6164" name="圖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213" y="144905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圖片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060" y="144905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圖片 1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21060" y="144997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圖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4351" y="144905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圖片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693" y="1503848"/>
              <a:ext cx="792161" cy="7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矩形 112">
              <a:extLst/>
            </p:cNvPr>
            <p:cNvSpPr/>
            <p:nvPr/>
          </p:nvSpPr>
          <p:spPr>
            <a:xfrm rot="5400000">
              <a:off x="-276827" y="1983383"/>
              <a:ext cx="1291825" cy="144459"/>
            </a:xfrm>
            <a:prstGeom prst="rect">
              <a:avLst/>
            </a:prstGeom>
            <a:solidFill>
              <a:srgbClr val="C326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70" name="圖片 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38012" y="1442100"/>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圖片 23"/>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486808" y="143909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72" name="群組 31"/>
            <p:cNvGrpSpPr>
              <a:grpSpLocks/>
            </p:cNvGrpSpPr>
            <p:nvPr/>
          </p:nvGrpSpPr>
          <p:grpSpPr bwMode="auto">
            <a:xfrm>
              <a:off x="1772926" y="1439099"/>
              <a:ext cx="11155416" cy="1269953"/>
              <a:chOff x="1772926" y="1610549"/>
              <a:chExt cx="11155416" cy="1269953"/>
            </a:xfrm>
          </p:grpSpPr>
          <p:pic>
            <p:nvPicPr>
              <p:cNvPr id="6176"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788" y="162050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圖片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635" y="162050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圖片 2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49635" y="162142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圖片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2926" y="162050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圖片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6587" y="1620502"/>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圖片 29"/>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515383" y="161054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矩形 116">
              <a:extLst/>
            </p:cNvPr>
            <p:cNvSpPr/>
            <p:nvPr/>
          </p:nvSpPr>
          <p:spPr>
            <a:xfrm>
              <a:off x="1744628" y="1422395"/>
              <a:ext cx="10439192" cy="144418"/>
            </a:xfrm>
            <a:prstGeom prst="rect">
              <a:avLst/>
            </a:prstGeom>
            <a:solidFill>
              <a:srgbClr val="FABBB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18" name="矩形 117">
              <a:extLst/>
            </p:cNvPr>
            <p:cNvSpPr/>
            <p:nvPr/>
          </p:nvSpPr>
          <p:spPr>
            <a:xfrm>
              <a:off x="-15875" y="1409699"/>
              <a:ext cx="312732" cy="1288651"/>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19" name="文字方塊 118">
              <a:extLst/>
            </p:cNvPr>
            <p:cNvSpPr txBox="1"/>
            <p:nvPr/>
          </p:nvSpPr>
          <p:spPr>
            <a:xfrm>
              <a:off x="479415" y="2328578"/>
              <a:ext cx="3246978" cy="425626"/>
            </a:xfrm>
            <a:prstGeom prst="rect">
              <a:avLst/>
            </a:prstGeom>
            <a:noFill/>
            <a:effectLst>
              <a:outerShdw blurRad="50800" dist="38100" dir="2700000" algn="tl" rotWithShape="0">
                <a:prstClr val="black">
                  <a:alpha val="40000"/>
                </a:prstClr>
              </a:outerShdw>
            </a:effectLst>
          </p:spPr>
          <p:txBody>
            <a:bodyPr wrap="none">
              <a:spAutoFit/>
            </a:bodyPr>
            <a:lstStyle/>
            <a:p>
              <a:pPr eaLnBrk="1" hangingPunct="1">
                <a:lnSpc>
                  <a:spcPts val="1300"/>
                </a:lnSpc>
                <a:defRPr/>
              </a:pPr>
              <a:r>
                <a:rPr lang="zh-TW" altLang="en-US" sz="1400" b="1" dirty="0">
                  <a:solidFill>
                    <a:schemeClr val="bg1"/>
                  </a:solidFill>
                  <a:latin typeface="Arial Rounded MT Bold" panose="020F0704030504030204" pitchFamily="34" charset="0"/>
                  <a:ea typeface="微軟正黑體" panose="020B0604030504040204" pitchFamily="34" charset="-120"/>
                </a:rPr>
                <a:t>高雄醫學大學</a:t>
              </a:r>
              <a:endParaRPr lang="en-US" altLang="zh-TW" sz="1400" b="1" dirty="0">
                <a:solidFill>
                  <a:schemeClr val="bg1"/>
                </a:solidFill>
                <a:latin typeface="Arial Rounded MT Bold" panose="020F0704030504030204" pitchFamily="34" charset="0"/>
                <a:ea typeface="微軟正黑體" panose="020B0604030504040204" pitchFamily="34" charset="-120"/>
              </a:endParaRPr>
            </a:p>
            <a:p>
              <a:pPr eaLnBrk="1" hangingPunct="1">
                <a:lnSpc>
                  <a:spcPts val="1300"/>
                </a:lnSpc>
                <a:defRPr/>
              </a:pPr>
              <a:r>
                <a:rPr lang="en-US" altLang="zh-TW" sz="1000" dirty="0">
                  <a:solidFill>
                    <a:schemeClr val="bg1"/>
                  </a:solidFill>
                  <a:latin typeface="Arial Rounded MT Bold" panose="020F0704030504030204" pitchFamily="34" charset="0"/>
                  <a:ea typeface="微軟正黑體" panose="020B0604030504040204" pitchFamily="34" charset="-120"/>
                </a:rPr>
                <a:t>KAOHSIUNG MEDICAL UNIVERSITY</a:t>
              </a:r>
              <a:endParaRPr lang="zh-TW" altLang="en-US" sz="1000" dirty="0">
                <a:solidFill>
                  <a:schemeClr val="bg1"/>
                </a:solidFill>
                <a:latin typeface="Arial Rounded MT Bold" panose="020F0704030504030204" pitchFamily="34" charset="0"/>
                <a:ea typeface="微軟正黑體" panose="020B0604030504040204" pitchFamily="34" charset="-120"/>
              </a:endParaRPr>
            </a:p>
          </p:txBody>
        </p:sp>
      </p:grpSp>
      <p:sp>
        <p:nvSpPr>
          <p:cNvPr id="130" name="矩形 129">
            <a:extLst/>
          </p:cNvPr>
          <p:cNvSpPr/>
          <p:nvPr/>
        </p:nvSpPr>
        <p:spPr>
          <a:xfrm>
            <a:off x="0" y="6659564"/>
            <a:ext cx="9153525" cy="198437"/>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31" name="矩形 130">
            <a:extLst/>
          </p:cNvPr>
          <p:cNvSpPr/>
          <p:nvPr/>
        </p:nvSpPr>
        <p:spPr>
          <a:xfrm>
            <a:off x="-5953" y="6477001"/>
            <a:ext cx="9153526" cy="1825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1" name="矩形 60">
            <a:extLst/>
          </p:cNvPr>
          <p:cNvSpPr/>
          <p:nvPr/>
        </p:nvSpPr>
        <p:spPr>
          <a:xfrm>
            <a:off x="0" y="6659564"/>
            <a:ext cx="9153525" cy="198437"/>
          </a:xfrm>
          <a:prstGeom prst="rect">
            <a:avLst/>
          </a:prstGeom>
          <a:solidFill>
            <a:srgbClr val="F67E6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2" name="矩形 61">
            <a:extLst/>
          </p:cNvPr>
          <p:cNvSpPr/>
          <p:nvPr/>
        </p:nvSpPr>
        <p:spPr>
          <a:xfrm>
            <a:off x="-5953" y="6477001"/>
            <a:ext cx="9153526" cy="182563"/>
          </a:xfrm>
          <a:prstGeom prst="rect">
            <a:avLst/>
          </a:prstGeom>
          <a:solidFill>
            <a:srgbClr val="FDE0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59" name="圖片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87" t="13576" r="15253" b="15833"/>
          <a:stretch>
            <a:fillRect/>
          </a:stretch>
        </p:blipFill>
        <p:spPr bwMode="auto">
          <a:xfrm>
            <a:off x="7957664" y="5398086"/>
            <a:ext cx="1343804" cy="1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222645D-A22B-4C6B-BE38-E60D9C04FE68}" type="slidenum">
              <a:rPr lang="zh-TW" altLang="en-US" smtClean="0"/>
              <a:t>15</a:t>
            </a:fld>
            <a:endParaRPr lang="zh-TW" altLang="en-US" dirty="0"/>
          </a:p>
        </p:txBody>
      </p:sp>
      <p:sp>
        <p:nvSpPr>
          <p:cNvPr id="33" name="標題 1"/>
          <p:cNvSpPr txBox="1">
            <a:spLocks/>
          </p:cNvSpPr>
          <p:nvPr/>
        </p:nvSpPr>
        <p:spPr>
          <a:xfrm>
            <a:off x="471563" y="2852936"/>
            <a:ext cx="8062912"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b="1" dirty="0">
                <a:solidFill>
                  <a:srgbClr val="5A2781"/>
                </a:solidFill>
                <a:effectLst>
                  <a:outerShdw blurRad="38100" dist="38100" dir="2700000" algn="tl">
                    <a:srgbClr val="000000">
                      <a:alpha val="43137"/>
                    </a:srgbClr>
                  </a:outerShdw>
                </a:effectLst>
                <a:latin typeface="標楷體" pitchFamily="65" charset="-120"/>
                <a:ea typeface="標楷體" pitchFamily="65" charset="-120"/>
              </a:rPr>
              <a:t>三、研究生入學</a:t>
            </a:r>
            <a:r>
              <a:rPr lang="en-US" altLang="zh-TW" b="1" dirty="0">
                <a:solidFill>
                  <a:srgbClr val="5A278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dirty="0">
                <a:solidFill>
                  <a:srgbClr val="5A2781"/>
                </a:solidFill>
                <a:effectLst>
                  <a:outerShdw blurRad="38100" dist="38100" dir="2700000" algn="tl">
                    <a:srgbClr val="000000">
                      <a:alpha val="43137"/>
                    </a:srgbClr>
                  </a:outerShdw>
                </a:effectLst>
                <a:latin typeface="標楷體" pitchFamily="65" charset="-120"/>
                <a:ea typeface="標楷體" pitchFamily="65" charset="-120"/>
              </a:rPr>
              <a:t>在學獎勵</a:t>
            </a:r>
          </a:p>
        </p:txBody>
      </p:sp>
    </p:spTree>
    <p:extLst>
      <p:ext uri="{BB962C8B-B14F-4D97-AF65-F5344CB8AC3E}">
        <p14:creationId xmlns:p14="http://schemas.microsoft.com/office/powerpoint/2010/main" val="2364397110"/>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89098"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16</a:t>
            </a:fld>
            <a:endParaRPr lang="zh-TW" altLang="en-US" dirty="0"/>
          </a:p>
        </p:txBody>
      </p:sp>
      <p:sp>
        <p:nvSpPr>
          <p:cNvPr id="20" name="標題 1"/>
          <p:cNvSpPr>
            <a:spLocks noGrp="1"/>
          </p:cNvSpPr>
          <p:nvPr>
            <p:ph type="title"/>
          </p:nvPr>
        </p:nvSpPr>
        <p:spPr>
          <a:xfrm>
            <a:off x="2195736" y="88875"/>
            <a:ext cx="4717023" cy="531813"/>
          </a:xfrm>
        </p:spPr>
        <p:txBody>
          <a:bodyPr>
            <a:noAutofit/>
          </a:bodyPr>
          <a:lstStyle/>
          <a:p>
            <a:pPr algn="l"/>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碩士班</a:t>
            </a:r>
            <a:r>
              <a:rPr lang="zh-TW" altLang="en-US" b="1" dirty="0">
                <a:solidFill>
                  <a:srgbClr val="66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入學獎學金</a:t>
            </a:r>
          </a:p>
        </p:txBody>
      </p:sp>
      <p:graphicFrame>
        <p:nvGraphicFramePr>
          <p:cNvPr id="22" name="表格 21"/>
          <p:cNvGraphicFramePr>
            <a:graphicFrameLocks noGrp="1"/>
          </p:cNvGraphicFramePr>
          <p:nvPr>
            <p:extLst>
              <p:ext uri="{D42A27DB-BD31-4B8C-83A1-F6EECF244321}">
                <p14:modId xmlns:p14="http://schemas.microsoft.com/office/powerpoint/2010/main" val="1052878928"/>
              </p:ext>
            </p:extLst>
          </p:nvPr>
        </p:nvGraphicFramePr>
        <p:xfrm>
          <a:off x="315516" y="1348681"/>
          <a:ext cx="8458200" cy="4429390"/>
        </p:xfrm>
        <a:graphic>
          <a:graphicData uri="http://schemas.openxmlformats.org/drawingml/2006/table">
            <a:tbl>
              <a:tblPr firstRow="1" bandRow="1">
                <a:tableStyleId>{5C22544A-7EE6-4342-B048-85BDC9FD1C3A}</a:tableStyleId>
              </a:tblPr>
              <a:tblGrid>
                <a:gridCol w="2376684">
                  <a:extLst>
                    <a:ext uri="{9D8B030D-6E8A-4147-A177-3AD203B41FA5}">
                      <a16:colId xmlns:a16="http://schemas.microsoft.com/office/drawing/2014/main" val="20000"/>
                    </a:ext>
                  </a:extLst>
                </a:gridCol>
                <a:gridCol w="6081516">
                  <a:extLst>
                    <a:ext uri="{9D8B030D-6E8A-4147-A177-3AD203B41FA5}">
                      <a16:colId xmlns:a16="http://schemas.microsoft.com/office/drawing/2014/main" val="20001"/>
                    </a:ext>
                  </a:extLst>
                </a:gridCol>
              </a:tblGrid>
              <a:tr h="362294">
                <a:tc>
                  <a:txBody>
                    <a:bodyPr/>
                    <a:lstStyle/>
                    <a:p>
                      <a:pPr algn="ctr"/>
                      <a:r>
                        <a:rPr lang="zh-TW" altLang="en-US" sz="1600" dirty="0">
                          <a:latin typeface="微軟正黑體" panose="020B0604030504040204" pitchFamily="34" charset="-120"/>
                          <a:ea typeface="微軟正黑體" panose="020B0604030504040204" pitchFamily="34" charset="-120"/>
                        </a:rPr>
                        <a:t>獎勵方式</a:t>
                      </a:r>
                    </a:p>
                  </a:txBody>
                  <a:tcPr marL="137160" marR="137160" marT="68580" marB="68580" anchor="ctr"/>
                </a:tc>
                <a:tc>
                  <a:txBody>
                    <a:bodyPr/>
                    <a:lstStyle/>
                    <a:p>
                      <a:pPr algn="ctr"/>
                      <a:r>
                        <a:rPr lang="zh-TW" altLang="en-US" sz="1600" dirty="0">
                          <a:latin typeface="微軟正黑體" panose="020B0604030504040204" pitchFamily="34" charset="-120"/>
                          <a:ea typeface="微軟正黑體" panose="020B0604030504040204" pitchFamily="34" charset="-120"/>
                        </a:rPr>
                        <a:t>申請資格</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擇一</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0"/>
                  </a:ext>
                </a:extLst>
              </a:tr>
              <a:tr h="338617">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第一學年學雜費全額獎學金</a:t>
                      </a:r>
                      <a:endParaRPr lang="zh-TW" altLang="en-US" sz="1600" b="1" dirty="0">
                        <a:solidFill>
                          <a:schemeClr val="tx1"/>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通過本校甄選之</a:t>
                      </a:r>
                      <a:r>
                        <a:rPr lang="zh-TW" altLang="en-US" sz="1600" b="1" dirty="0">
                          <a:solidFill>
                            <a:srgbClr val="FF0000"/>
                          </a:solidFill>
                          <a:latin typeface="微軟正黑體" panose="020B0604030504040204" pitchFamily="34" charset="-120"/>
                          <a:ea typeface="微軟正黑體" panose="020B0604030504040204" pitchFamily="34" charset="-120"/>
                        </a:rPr>
                        <a:t>預研生</a:t>
                      </a:r>
                      <a:r>
                        <a:rPr lang="zh-TW" altLang="en-US" sz="1600" dirty="0"/>
                        <a:t>，並考取本校碩士班者。</a:t>
                      </a:r>
                      <a:endParaRPr lang="zh-TW" altLang="en-US" sz="160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1"/>
                  </a:ext>
                </a:extLst>
              </a:tr>
              <a:tr h="585245">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tx1"/>
                          </a:solidFill>
                          <a:latin typeface="微軟正黑體" panose="020B0604030504040204" pitchFamily="34" charset="-120"/>
                          <a:ea typeface="微軟正黑體" panose="020B0604030504040204" pitchFamily="34" charset="-120"/>
                          <a:cs typeface="+mn-cs"/>
                        </a:rPr>
                        <a:t>本校及獲得教育部邁向頂尖大學計畫補助之發展國際一流</a:t>
                      </a:r>
                      <a:endParaRPr lang="en-US" altLang="zh-TW" sz="1600"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tx1"/>
                          </a:solidFill>
                          <a:latin typeface="微軟正黑體" panose="020B0604030504040204" pitchFamily="34" charset="-120"/>
                          <a:ea typeface="微軟正黑體" panose="020B0604030504040204" pitchFamily="34" charset="-120"/>
                          <a:cs typeface="+mn-cs"/>
                        </a:rPr>
                        <a:t>大學畢業，智育成績之畢業排名在</a:t>
                      </a:r>
                      <a:r>
                        <a:rPr lang="zh-TW" altLang="zh-TW" sz="1600" b="1" kern="1200" dirty="0">
                          <a:solidFill>
                            <a:schemeClr val="tx1"/>
                          </a:solidFill>
                          <a:latin typeface="微軟正黑體" panose="020B0604030504040204" pitchFamily="34" charset="-120"/>
                          <a:ea typeface="微軟正黑體" panose="020B0604030504040204" pitchFamily="34" charset="-120"/>
                          <a:cs typeface="+mn-cs"/>
                        </a:rPr>
                        <a:t>前</a:t>
                      </a:r>
                      <a:r>
                        <a:rPr lang="en-US" altLang="zh-TW" sz="1600" b="1" kern="1200" dirty="0">
                          <a:solidFill>
                            <a:schemeClr val="tx1"/>
                          </a:solidFill>
                          <a:latin typeface="微軟正黑體" panose="020B0604030504040204" pitchFamily="34" charset="-120"/>
                          <a:ea typeface="微軟正黑體" panose="020B0604030504040204" pitchFamily="34" charset="-120"/>
                          <a:cs typeface="Times New Roman" pitchFamily="18" charset="0"/>
                        </a:rPr>
                        <a:t>20</a:t>
                      </a:r>
                      <a:r>
                        <a:rPr lang="zh-TW" altLang="zh-TW" sz="1600" b="1" kern="12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b="1" kern="1200" dirty="0">
                          <a:solidFill>
                            <a:schemeClr val="tx1"/>
                          </a:solidFill>
                          <a:latin typeface="微軟正黑體" panose="020B0604030504040204" pitchFamily="34" charset="-120"/>
                          <a:ea typeface="微軟正黑體" panose="020B0604030504040204" pitchFamily="34" charset="-120"/>
                          <a:cs typeface="+mn-cs"/>
                        </a:rPr>
                        <a:t>內</a:t>
                      </a:r>
                      <a:endParaRPr lang="zh-TW" altLang="zh-TW" sz="1600" b="0" kern="1200" dirty="0">
                        <a:solidFill>
                          <a:schemeClr val="tx1"/>
                        </a:solidFill>
                        <a:latin typeface="微軟正黑體" panose="020B0604030504040204" pitchFamily="34" charset="-120"/>
                        <a:ea typeface="微軟正黑體" panose="020B0604030504040204" pitchFamily="34" charset="-120"/>
                        <a:cs typeface="+mn-cs"/>
                      </a:endParaRPr>
                    </a:p>
                  </a:txBody>
                  <a:tcPr marL="137160" marR="137160" marT="68580" marB="68580" anchor="ctr"/>
                </a:tc>
                <a:extLst>
                  <a:ext uri="{0D108BD9-81ED-4DB2-BD59-A6C34878D82A}">
                    <a16:rowId xmlns:a16="http://schemas.microsoft.com/office/drawing/2014/main" val="10002"/>
                  </a:ext>
                </a:extLst>
              </a:tr>
              <a:tr h="848564">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本校及獲得教育部邁向頂尖大學計畫補助之發展國際一流</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大學畢業，智育成績之畢業排名在</a:t>
                      </a:r>
                      <a:r>
                        <a:rPr lang="zh-TW" altLang="en-US" sz="1600" b="1" kern="1200" dirty="0">
                          <a:solidFill>
                            <a:schemeClr val="tx1"/>
                          </a:solidFill>
                          <a:latin typeface="微軟正黑體" panose="020B0604030504040204" pitchFamily="34" charset="-120"/>
                          <a:ea typeface="微軟正黑體" panose="020B0604030504040204" pitchFamily="34" charset="-120"/>
                          <a:cs typeface="Times New Roman" pitchFamily="18" charset="0"/>
                        </a:rPr>
                        <a:t>前</a:t>
                      </a:r>
                      <a:r>
                        <a:rPr lang="en-US" altLang="zh-TW" sz="1600" b="1" kern="1200" dirty="0">
                          <a:solidFill>
                            <a:schemeClr val="tx1"/>
                          </a:solidFill>
                          <a:latin typeface="微軟正黑體" panose="020B0604030504040204" pitchFamily="34" charset="-120"/>
                          <a:ea typeface="微軟正黑體" panose="020B0604030504040204" pitchFamily="34" charset="-120"/>
                          <a:cs typeface="Times New Roman" pitchFamily="18" charset="0"/>
                        </a:rPr>
                        <a:t>30</a:t>
                      </a:r>
                      <a:r>
                        <a:rPr lang="zh-TW" altLang="en-US" sz="1600" b="1" kern="1200" dirty="0">
                          <a:solidFill>
                            <a:schemeClr val="tx1"/>
                          </a:solidFill>
                          <a:latin typeface="微軟正黑體" panose="020B0604030504040204" pitchFamily="34" charset="-120"/>
                          <a:ea typeface="微軟正黑體" panose="020B0604030504040204" pitchFamily="34" charset="-120"/>
                          <a:cs typeface="Times New Roman" pitchFamily="18" charset="0"/>
                        </a:rPr>
                        <a:t>％以內</a:t>
                      </a:r>
                      <a:r>
                        <a:rPr lang="zh-TW" altLang="en-US" sz="1600" dirty="0">
                          <a:solidFill>
                            <a:schemeClr val="tx1"/>
                          </a:solidFill>
                          <a:latin typeface="微軟正黑體" panose="020B0604030504040204" pitchFamily="34" charset="-120"/>
                          <a:ea typeface="微軟正黑體" panose="020B0604030504040204" pitchFamily="34" charset="-120"/>
                        </a:rPr>
                        <a:t>，參加本校</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微軟正黑體" panose="020B0604030504040204" pitchFamily="34" charset="-120"/>
                          <a:ea typeface="微軟正黑體" panose="020B0604030504040204" pitchFamily="34" charset="-120"/>
                        </a:rPr>
                        <a:t>甄試或考試獲錄取且成績在</a:t>
                      </a:r>
                      <a:r>
                        <a:rPr lang="zh-TW" altLang="en-US" sz="1600" b="1" dirty="0">
                          <a:solidFill>
                            <a:schemeClr val="tx1"/>
                          </a:solidFill>
                          <a:latin typeface="微軟正黑體" panose="020B0604030504040204" pitchFamily="34" charset="-120"/>
                          <a:ea typeface="微軟正黑體" panose="020B0604030504040204" pitchFamily="34" charset="-120"/>
                        </a:rPr>
                        <a:t>原正取排名</a:t>
                      </a:r>
                      <a:r>
                        <a:rPr lang="zh-TW" altLang="en-US" sz="1600" b="1" kern="1200" dirty="0">
                          <a:solidFill>
                            <a:schemeClr val="tx1"/>
                          </a:solidFill>
                          <a:latin typeface="微軟正黑體" panose="020B0604030504040204" pitchFamily="34" charset="-120"/>
                          <a:ea typeface="微軟正黑體" panose="020B0604030504040204" pitchFamily="34" charset="-120"/>
                          <a:cs typeface="Times New Roman" pitchFamily="18" charset="0"/>
                        </a:rPr>
                        <a:t>前</a:t>
                      </a:r>
                      <a:r>
                        <a:rPr lang="en-US" altLang="zh-TW" sz="1600" b="1" kern="1200" dirty="0">
                          <a:solidFill>
                            <a:schemeClr val="tx1"/>
                          </a:solidFill>
                          <a:latin typeface="微軟正黑體" panose="020B0604030504040204" pitchFamily="34" charset="-120"/>
                          <a:ea typeface="微軟正黑體" panose="020B0604030504040204" pitchFamily="34" charset="-120"/>
                          <a:cs typeface="Times New Roman" pitchFamily="18" charset="0"/>
                        </a:rPr>
                        <a:t>30</a:t>
                      </a:r>
                      <a:r>
                        <a:rPr lang="zh-TW" altLang="en-US" sz="1600" b="1" kern="1200" dirty="0">
                          <a:solidFill>
                            <a:schemeClr val="tx1"/>
                          </a:solidFill>
                          <a:latin typeface="微軟正黑體" panose="020B0604030504040204" pitchFamily="34" charset="-120"/>
                          <a:ea typeface="微軟正黑體" panose="020B0604030504040204" pitchFamily="34" charset="-120"/>
                          <a:cs typeface="Times New Roman" pitchFamily="18" charset="0"/>
                        </a:rPr>
                        <a:t>％內</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3"/>
                  </a:ext>
                </a:extLst>
              </a:tr>
              <a:tr h="334426">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同時錄取教育部邁向頂尖大學計畫補助之發展國際一流大學</a:t>
                      </a:r>
                      <a:endParaRPr lang="en-US" altLang="zh-TW" sz="160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4"/>
                  </a:ext>
                </a:extLst>
              </a:tr>
              <a:tr h="896435">
                <a:tc>
                  <a:txBody>
                    <a:bodyPr/>
                    <a:lstStyle/>
                    <a:p>
                      <a:pPr marL="0" indent="0" algn="l">
                        <a:buFont typeface="Arial" pitchFamily="34" charset="0"/>
                        <a:buNone/>
                        <a:defRPr/>
                      </a:pPr>
                      <a:r>
                        <a:rPr lang="zh-TW" altLang="zh-TW"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新台幣二萬元</a:t>
                      </a:r>
                      <a:endParaRPr lang="en-US" altLang="zh-TW"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37160" marR="137160" marT="68580" marB="685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FF0000"/>
                          </a:solidFill>
                          <a:latin typeface="微軟正黑體" panose="020B0604030504040204" pitchFamily="34" charset="-120"/>
                          <a:ea typeface="微軟正黑體" panose="020B0604030504040204" pitchFamily="34" charset="-120"/>
                        </a:rPr>
                        <a:t>本校畢業生</a:t>
                      </a:r>
                      <a:r>
                        <a:rPr lang="zh-TW" altLang="en-US" sz="1600" dirty="0">
                          <a:latin typeface="微軟正黑體" panose="020B0604030504040204" pitchFamily="34" charset="-120"/>
                          <a:ea typeface="微軟正黑體" panose="020B0604030504040204" pitchFamily="34" charset="-120"/>
                        </a:rPr>
                        <a:t>，大學智育成績之畢業排名</a:t>
                      </a:r>
                      <a:r>
                        <a:rPr lang="zh-TW" altLang="zh-TW" sz="1600" b="1" dirty="0">
                          <a:solidFill>
                            <a:schemeClr val="tx1"/>
                          </a:solidFill>
                          <a:latin typeface="微軟正黑體" panose="020B0604030504040204" pitchFamily="34" charset="-120"/>
                          <a:ea typeface="微軟正黑體" panose="020B0604030504040204" pitchFamily="34" charset="-120"/>
                          <a:cs typeface="Times New Roman" pitchFamily="18" charset="0"/>
                        </a:rPr>
                        <a:t>在</a:t>
                      </a:r>
                      <a:r>
                        <a:rPr lang="en-US" altLang="zh-TW" sz="1600" b="1" dirty="0">
                          <a:solidFill>
                            <a:schemeClr val="tx1"/>
                          </a:solidFill>
                          <a:latin typeface="微軟正黑體" panose="020B0604030504040204" pitchFamily="34" charset="-120"/>
                          <a:ea typeface="微軟正黑體" panose="020B0604030504040204" pitchFamily="34" charset="-120"/>
                          <a:cs typeface="Times New Roman" pitchFamily="18" charset="0"/>
                        </a:rPr>
                        <a:t>30</a:t>
                      </a:r>
                      <a:r>
                        <a:rPr lang="zh-TW" altLang="zh-TW" sz="1600" b="1" dirty="0">
                          <a:solidFill>
                            <a:schemeClr val="tx1"/>
                          </a:solidFill>
                          <a:latin typeface="微軟正黑體" panose="020B0604030504040204" pitchFamily="34" charset="-120"/>
                          <a:ea typeface="微軟正黑體" panose="020B0604030504040204" pitchFamily="34" charset="-120"/>
                          <a:cs typeface="Times New Roman" pitchFamily="18" charset="0"/>
                        </a:rPr>
                        <a:t>％內</a:t>
                      </a:r>
                      <a:endParaRPr lang="zh-TW" altLang="en-US" sz="160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5"/>
                  </a:ext>
                </a:extLst>
              </a:tr>
              <a:tr h="89643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zh-TW" altLang="zh-TW"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新台幣一萬元</a:t>
                      </a:r>
                      <a:endParaRPr lang="zh-TW" altLang="en-US"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37160" marR="137160" marT="68580" marB="685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FF0000"/>
                          </a:solidFill>
                          <a:latin typeface="微軟正黑體" panose="020B0604030504040204" pitchFamily="34" charset="-120"/>
                          <a:ea typeface="微軟正黑體" panose="020B0604030504040204" pitchFamily="34" charset="-120"/>
                        </a:rPr>
                        <a:t>本校畢業生</a:t>
                      </a:r>
                      <a:r>
                        <a:rPr lang="zh-TW" altLang="en-US" sz="1600" dirty="0">
                          <a:latin typeface="微軟正黑體" panose="020B0604030504040204" pitchFamily="34" charset="-120"/>
                          <a:ea typeface="微軟正黑體" panose="020B0604030504040204" pitchFamily="34" charset="-120"/>
                        </a:rPr>
                        <a:t>，大學智育成績之畢業排名</a:t>
                      </a:r>
                      <a:r>
                        <a:rPr lang="zh-TW" altLang="zh-TW" sz="1600" b="1" dirty="0">
                          <a:solidFill>
                            <a:schemeClr val="tx1"/>
                          </a:solidFill>
                          <a:latin typeface="微軟正黑體" panose="020B0604030504040204" pitchFamily="34" charset="-120"/>
                          <a:ea typeface="微軟正黑體" panose="020B0604030504040204" pitchFamily="34" charset="-120"/>
                          <a:cs typeface="Times New Roman" pitchFamily="18" charset="0"/>
                        </a:rPr>
                        <a:t>大於</a:t>
                      </a:r>
                      <a:r>
                        <a:rPr lang="en-US" altLang="zh-TW" sz="1600" b="1" dirty="0">
                          <a:solidFill>
                            <a:schemeClr val="tx1"/>
                          </a:solidFill>
                          <a:latin typeface="微軟正黑體" panose="020B0604030504040204" pitchFamily="34" charset="-120"/>
                          <a:ea typeface="微軟正黑體" panose="020B0604030504040204" pitchFamily="34" charset="-120"/>
                          <a:cs typeface="Times New Roman" pitchFamily="18" charset="0"/>
                        </a:rPr>
                        <a:t>30</a:t>
                      </a:r>
                      <a:r>
                        <a:rPr lang="zh-TW" altLang="zh-TW" sz="1600" b="1" dirty="0">
                          <a:solidFill>
                            <a:schemeClr val="tx1"/>
                          </a:solidFill>
                          <a:latin typeface="微軟正黑體" panose="020B0604030504040204" pitchFamily="34" charset="-120"/>
                          <a:ea typeface="微軟正黑體" panose="020B0604030504040204" pitchFamily="34" charset="-120"/>
                          <a:cs typeface="Times New Roman" pitchFamily="18" charset="0"/>
                        </a:rPr>
                        <a:t>％且在</a:t>
                      </a:r>
                      <a:r>
                        <a:rPr lang="en-US" altLang="zh-TW" sz="1600" b="1" dirty="0">
                          <a:solidFill>
                            <a:schemeClr val="tx1"/>
                          </a:solidFill>
                          <a:latin typeface="微軟正黑體" panose="020B0604030504040204" pitchFamily="34" charset="-120"/>
                          <a:ea typeface="微軟正黑體" panose="020B0604030504040204" pitchFamily="34" charset="-120"/>
                          <a:cs typeface="Times New Roman" pitchFamily="18" charset="0"/>
                        </a:rPr>
                        <a:t>50</a:t>
                      </a:r>
                      <a:r>
                        <a:rPr lang="zh-TW" altLang="zh-TW" sz="1600" b="1" dirty="0">
                          <a:solidFill>
                            <a:schemeClr val="tx1"/>
                          </a:solidFill>
                          <a:latin typeface="微軟正黑體" panose="020B0604030504040204" pitchFamily="34" charset="-120"/>
                          <a:ea typeface="微軟正黑體" panose="020B0604030504040204" pitchFamily="34" charset="-120"/>
                          <a:cs typeface="Times New Roman" pitchFamily="18" charset="0"/>
                        </a:rPr>
                        <a:t>％內</a:t>
                      </a:r>
                      <a:endParaRPr lang="zh-TW" altLang="en-US" sz="160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6"/>
                  </a:ext>
                </a:extLst>
              </a:tr>
            </a:tbl>
          </a:graphicData>
        </a:graphic>
      </p:graphicFrame>
      <p:sp>
        <p:nvSpPr>
          <p:cNvPr id="24" name="投影片編號版面配置區 2"/>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a:p>
        </p:txBody>
      </p:sp>
      <p:sp>
        <p:nvSpPr>
          <p:cNvPr id="25" name="文字方塊 24"/>
          <p:cNvSpPr txBox="1"/>
          <p:nvPr/>
        </p:nvSpPr>
        <p:spPr>
          <a:xfrm>
            <a:off x="489254" y="6321365"/>
            <a:ext cx="5057795" cy="400110"/>
          </a:xfrm>
          <a:prstGeom prst="rect">
            <a:avLst/>
          </a:prstGeom>
          <a:solidFill>
            <a:srgbClr val="FFFF00"/>
          </a:solidFill>
        </p:spPr>
        <p:txBody>
          <a:bodyPr wrap="none" rtlCol="0">
            <a:spAutoFit/>
          </a:body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法規：本校「獎勵優秀研究生入學辦法」</a:t>
            </a:r>
          </a:p>
        </p:txBody>
      </p:sp>
    </p:spTree>
    <p:extLst>
      <p:ext uri="{BB962C8B-B14F-4D97-AF65-F5344CB8AC3E}">
        <p14:creationId xmlns:p14="http://schemas.microsoft.com/office/powerpoint/2010/main" val="206976489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962025"/>
            <a:ext cx="8598694" cy="5091528"/>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17</a:t>
            </a:fld>
            <a:endParaRPr lang="zh-TW" altLang="en-US" dirty="0"/>
          </a:p>
        </p:txBody>
      </p:sp>
      <p:sp>
        <p:nvSpPr>
          <p:cNvPr id="13" name="標題 1"/>
          <p:cNvSpPr>
            <a:spLocks noGrp="1"/>
          </p:cNvSpPr>
          <p:nvPr>
            <p:ph type="title"/>
          </p:nvPr>
        </p:nvSpPr>
        <p:spPr>
          <a:xfrm>
            <a:off x="2441192" y="157163"/>
            <a:ext cx="4694818" cy="978693"/>
          </a:xfrm>
        </p:spPr>
        <p:txBody>
          <a:bodyPr>
            <a:normAutofit/>
          </a:bodyPr>
          <a:lstStyle/>
          <a:p>
            <a:pPr algn="l"/>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博士班</a:t>
            </a:r>
            <a:r>
              <a:rPr lang="zh-TW" altLang="en-US" b="1" dirty="0">
                <a:solidFill>
                  <a:srgbClr val="66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入學獎學金</a:t>
            </a:r>
          </a:p>
        </p:txBody>
      </p:sp>
      <p:graphicFrame>
        <p:nvGraphicFramePr>
          <p:cNvPr id="17" name="表格 16"/>
          <p:cNvGraphicFramePr>
            <a:graphicFrameLocks noGrp="1"/>
          </p:cNvGraphicFramePr>
          <p:nvPr>
            <p:extLst>
              <p:ext uri="{D42A27DB-BD31-4B8C-83A1-F6EECF244321}">
                <p14:modId xmlns:p14="http://schemas.microsoft.com/office/powerpoint/2010/main" val="366735755"/>
              </p:ext>
            </p:extLst>
          </p:nvPr>
        </p:nvGraphicFramePr>
        <p:xfrm>
          <a:off x="533400" y="1333500"/>
          <a:ext cx="8434388" cy="3679677"/>
        </p:xfrm>
        <a:graphic>
          <a:graphicData uri="http://schemas.openxmlformats.org/drawingml/2006/table">
            <a:tbl>
              <a:tblPr firstRow="1" bandRow="1">
                <a:tableStyleId>{21E4AEA4-8DFA-4A89-87EB-49C32662AFE0}</a:tableStyleId>
              </a:tblPr>
              <a:tblGrid>
                <a:gridCol w="3532351">
                  <a:extLst>
                    <a:ext uri="{9D8B030D-6E8A-4147-A177-3AD203B41FA5}">
                      <a16:colId xmlns:a16="http://schemas.microsoft.com/office/drawing/2014/main" val="20000"/>
                    </a:ext>
                  </a:extLst>
                </a:gridCol>
                <a:gridCol w="4902037">
                  <a:extLst>
                    <a:ext uri="{9D8B030D-6E8A-4147-A177-3AD203B41FA5}">
                      <a16:colId xmlns:a16="http://schemas.microsoft.com/office/drawing/2014/main" val="20001"/>
                    </a:ext>
                  </a:extLst>
                </a:gridCol>
              </a:tblGrid>
              <a:tr h="6729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獎勵方式</a:t>
                      </a:r>
                    </a:p>
                  </a:txBody>
                  <a:tcPr marL="137160" marR="137160" marT="68580" marB="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申請資格</a:t>
                      </a:r>
                    </a:p>
                  </a:txBody>
                  <a:tcPr marL="137160" marR="137160" marT="68580" marB="68580" anchor="ctr"/>
                </a:tc>
                <a:extLst>
                  <a:ext uri="{0D108BD9-81ED-4DB2-BD59-A6C34878D82A}">
                    <a16:rowId xmlns:a16="http://schemas.microsoft.com/office/drawing/2014/main" val="10000"/>
                  </a:ext>
                </a:extLst>
              </a:tr>
              <a:tr h="8662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經審核通過者，核發</a:t>
                      </a:r>
                      <a:r>
                        <a:rPr lang="zh-TW" altLang="en-US"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第一學年學雜費全額獎學金</a:t>
                      </a:r>
                      <a:endParaRPr lang="zh-TW" altLang="en-US" sz="1600" dirty="0">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a:latin typeface="微軟正黑體" panose="020B0604030504040204" pitchFamily="34" charset="-120"/>
                          <a:ea typeface="微軟正黑體" panose="020B0604030504040204" pitchFamily="34" charset="-120"/>
                        </a:rPr>
                        <a:t>通過本校申請</a:t>
                      </a:r>
                      <a:r>
                        <a:rPr lang="zh-TW" altLang="en-US" sz="1800" b="1" dirty="0">
                          <a:solidFill>
                            <a:srgbClr val="FF0000"/>
                          </a:solidFill>
                          <a:effectLst/>
                          <a:latin typeface="微軟正黑體" panose="020B0604030504040204" pitchFamily="34" charset="-120"/>
                          <a:ea typeface="微軟正黑體" panose="020B0604030504040204" pitchFamily="34" charset="-120"/>
                        </a:rPr>
                        <a:t>逕修讀博士學位</a:t>
                      </a:r>
                      <a:r>
                        <a:rPr lang="zh-TW" altLang="en-US" sz="1800" b="0" dirty="0">
                          <a:latin typeface="微軟正黑體" panose="020B0604030504040204" pitchFamily="34" charset="-120"/>
                          <a:ea typeface="微軟正黑體" panose="020B0604030504040204" pitchFamily="34" charset="-120"/>
                        </a:rPr>
                        <a:t>審核之學生</a:t>
                      </a:r>
                      <a:endParaRPr lang="en-US" altLang="zh-TW" sz="1800" b="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1"/>
                  </a:ext>
                </a:extLst>
              </a:tr>
              <a:tr h="866200">
                <a:tc vMerge="1">
                  <a:txBody>
                    <a:bodyPr/>
                    <a:lstStyle/>
                    <a:p>
                      <a:endParaRPr lang="zh-TW" altLang="en-US"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經甄試或考取本校博士班或博士學位學程學生 </a:t>
                      </a:r>
                    </a:p>
                  </a:txBody>
                  <a:tcPr marL="137160" marR="137160" marT="68580" marB="68580" anchor="ctr"/>
                </a:tc>
                <a:extLst>
                  <a:ext uri="{0D108BD9-81ED-4DB2-BD59-A6C34878D82A}">
                    <a16:rowId xmlns:a16="http://schemas.microsoft.com/office/drawing/2014/main" val="10002"/>
                  </a:ext>
                </a:extLst>
              </a:tr>
              <a:tr h="1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經審核通過者，核發</a:t>
                      </a:r>
                      <a:r>
                        <a:rPr lang="en-US" altLang="zh-TW"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50</a:t>
                      </a:r>
                      <a:r>
                        <a:rPr lang="zh-TW" altLang="en-US"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r>
                        <a:rPr lang="zh-TW" altLang="en-US"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學雜費獎學金</a:t>
                      </a:r>
                      <a:r>
                        <a:rPr lang="zh-TW" altLang="en-US" sz="1600" dirty="0">
                          <a:latin typeface="微軟正黑體" panose="020B0604030504040204" pitchFamily="34" charset="-120"/>
                          <a:ea typeface="微軟正黑體" panose="020B0604030504040204" pitchFamily="34" charset="-120"/>
                        </a:rPr>
                        <a:t>，最多得獎勵四學年</a:t>
                      </a:r>
                    </a:p>
                  </a:txBody>
                  <a:tcPr marL="137160" marR="137160" marT="68580" marB="685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與校外機構合辦之博士學位學程學生</a:t>
                      </a:r>
                    </a:p>
                  </a:txBody>
                  <a:tcPr marL="137160" marR="137160" marT="68580" marB="68580" anchor="ctr"/>
                </a:tc>
                <a:extLst>
                  <a:ext uri="{0D108BD9-81ED-4DB2-BD59-A6C34878D82A}">
                    <a16:rowId xmlns:a16="http://schemas.microsoft.com/office/drawing/2014/main" val="10003"/>
                  </a:ext>
                </a:extLst>
              </a:tr>
            </a:tbl>
          </a:graphicData>
        </a:graphic>
      </p:graphicFrame>
      <p:sp>
        <p:nvSpPr>
          <p:cNvPr id="20" name="投影片編號版面配置區 5"/>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17</a:t>
            </a:fld>
            <a:endParaRPr lang="en-US"/>
          </a:p>
        </p:txBody>
      </p:sp>
      <p:sp>
        <p:nvSpPr>
          <p:cNvPr id="22" name="文字方塊 21"/>
          <p:cNvSpPr txBox="1"/>
          <p:nvPr/>
        </p:nvSpPr>
        <p:spPr>
          <a:xfrm>
            <a:off x="1219200" y="9848790"/>
            <a:ext cx="5057795" cy="400110"/>
          </a:xfrm>
          <a:prstGeom prst="rect">
            <a:avLst/>
          </a:prstGeom>
          <a:solidFill>
            <a:srgbClr val="FFFF00"/>
          </a:solidFill>
        </p:spPr>
        <p:txBody>
          <a:bodyPr wrap="none" rtlCol="0">
            <a:spAutoFit/>
          </a:bodyPr>
          <a:lstStyle/>
          <a:p>
            <a:r>
              <a:rPr lang="en-US" altLang="zh-TW" sz="2000" dirty="0"/>
              <a:t>※</a:t>
            </a:r>
            <a:r>
              <a:rPr lang="zh-TW" altLang="en-US" sz="2000" dirty="0"/>
              <a:t>法規：本校「獎勵優秀研究生入學辦法」</a:t>
            </a:r>
          </a:p>
        </p:txBody>
      </p:sp>
      <p:sp>
        <p:nvSpPr>
          <p:cNvPr id="24" name="文字方塊 23"/>
          <p:cNvSpPr txBox="1"/>
          <p:nvPr/>
        </p:nvSpPr>
        <p:spPr>
          <a:xfrm>
            <a:off x="498477" y="6308432"/>
            <a:ext cx="5057795" cy="400110"/>
          </a:xfrm>
          <a:prstGeom prst="rect">
            <a:avLst/>
          </a:prstGeom>
          <a:solidFill>
            <a:srgbClr val="FFFF00"/>
          </a:solidFill>
        </p:spPr>
        <p:txBody>
          <a:bodyPr wrap="none" rtlCol="0">
            <a:spAutoFit/>
          </a:body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法規：本校「獎勵優秀研究生入學辦法」</a:t>
            </a:r>
          </a:p>
        </p:txBody>
      </p:sp>
    </p:spTree>
    <p:extLst>
      <p:ext uri="{BB962C8B-B14F-4D97-AF65-F5344CB8AC3E}">
        <p14:creationId xmlns:p14="http://schemas.microsoft.com/office/powerpoint/2010/main" val="1008097625"/>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353960" y="989168"/>
            <a:ext cx="8590861" cy="5091528"/>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2000" dirty="0">
                <a:solidFill>
                  <a:srgbClr val="0070C0"/>
                </a:solidFill>
                <a:latin typeface="微軟正黑體" panose="020B0604030504040204" pitchFamily="34" charset="-120"/>
                <a:ea typeface="微軟正黑體" panose="020B0604030504040204" pitchFamily="34" charset="-120"/>
              </a:rPr>
              <a:t>(106</a:t>
            </a:r>
            <a:r>
              <a:rPr lang="zh-TW" altLang="en-US" sz="2000" dirty="0">
                <a:solidFill>
                  <a:srgbClr val="0070C0"/>
                </a:solidFill>
                <a:latin typeface="微軟正黑體" panose="020B0604030504040204" pitchFamily="34" charset="-120"/>
                <a:ea typeface="微軟正黑體" panose="020B0604030504040204" pitchFamily="34" charset="-120"/>
              </a:rPr>
              <a:t>學年度起入學學生適用</a:t>
            </a:r>
            <a:r>
              <a:rPr lang="en-US" altLang="zh-TW" sz="2000" dirty="0">
                <a:solidFill>
                  <a:srgbClr val="0070C0"/>
                </a:solidFill>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18</a:t>
            </a:fld>
            <a:endParaRPr lang="zh-TW" altLang="en-US" dirty="0"/>
          </a:p>
        </p:txBody>
      </p:sp>
      <p:sp>
        <p:nvSpPr>
          <p:cNvPr id="38" name="矩形 37"/>
          <p:cNvSpPr/>
          <p:nvPr/>
        </p:nvSpPr>
        <p:spPr>
          <a:xfrm>
            <a:off x="1637725" y="208018"/>
            <a:ext cx="6086470" cy="707886"/>
          </a:xfrm>
          <a:prstGeom prst="rect">
            <a:avLst/>
          </a:prstGeom>
        </p:spPr>
        <p:txBody>
          <a:bodyPr wrap="square">
            <a:spAutoFit/>
          </a:bodyPr>
          <a:lstStyle/>
          <a:p>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博士班</a:t>
            </a:r>
            <a:r>
              <a:rPr lang="zh-TW" altLang="en-US" sz="4000" b="1" dirty="0">
                <a:solidFill>
                  <a:srgbClr val="66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全時研究生獎學金</a:t>
            </a:r>
            <a:endParaRPr lang="zh-TW" altLang="en-US" sz="4000" b="1" dirty="0">
              <a:latin typeface="微軟正黑體" panose="020B0604030504040204" pitchFamily="34" charset="-120"/>
              <a:ea typeface="微軟正黑體" panose="020B0604030504040204" pitchFamily="34" charset="-120"/>
            </a:endParaRPr>
          </a:p>
        </p:txBody>
      </p:sp>
      <p:graphicFrame>
        <p:nvGraphicFramePr>
          <p:cNvPr id="39" name="表格 38"/>
          <p:cNvGraphicFramePr>
            <a:graphicFrameLocks noGrp="1"/>
          </p:cNvGraphicFramePr>
          <p:nvPr>
            <p:extLst>
              <p:ext uri="{D42A27DB-BD31-4B8C-83A1-F6EECF244321}">
                <p14:modId xmlns:p14="http://schemas.microsoft.com/office/powerpoint/2010/main" val="2176154225"/>
              </p:ext>
            </p:extLst>
          </p:nvPr>
        </p:nvGraphicFramePr>
        <p:xfrm>
          <a:off x="497086" y="1988840"/>
          <a:ext cx="8590861" cy="2590800"/>
        </p:xfrm>
        <a:graphic>
          <a:graphicData uri="http://schemas.openxmlformats.org/drawingml/2006/table">
            <a:tbl>
              <a:tblPr firstRow="1" bandRow="1">
                <a:tableStyleId>{F5AB1C69-6EDB-4FF4-983F-18BD219EF322}</a:tableStyleId>
              </a:tblPr>
              <a:tblGrid>
                <a:gridCol w="3451030">
                  <a:extLst>
                    <a:ext uri="{9D8B030D-6E8A-4147-A177-3AD203B41FA5}">
                      <a16:colId xmlns:a16="http://schemas.microsoft.com/office/drawing/2014/main" val="20000"/>
                    </a:ext>
                  </a:extLst>
                </a:gridCol>
                <a:gridCol w="5139831">
                  <a:extLst>
                    <a:ext uri="{9D8B030D-6E8A-4147-A177-3AD203B41FA5}">
                      <a16:colId xmlns:a16="http://schemas.microsoft.com/office/drawing/2014/main" val="20001"/>
                    </a:ext>
                  </a:extLst>
                </a:gridCol>
              </a:tblGrid>
              <a:tr h="2744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獎勵方式</a:t>
                      </a:r>
                    </a:p>
                  </a:txBody>
                  <a:tcPr marL="137160" marR="137160" marT="68580" marB="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申請資格</a:t>
                      </a:r>
                    </a:p>
                  </a:txBody>
                  <a:tcPr marL="137160" marR="137160" marT="68580" marB="68580" anchor="ctr"/>
                </a:tc>
                <a:extLst>
                  <a:ext uri="{0D108BD9-81ED-4DB2-BD59-A6C34878D82A}">
                    <a16:rowId xmlns:a16="http://schemas.microsoft.com/office/drawing/2014/main" val="10000"/>
                  </a:ext>
                </a:extLst>
              </a:tr>
              <a:tr h="800100">
                <a:tc>
                  <a:txBody>
                    <a:bodyPr/>
                    <a:lstStyle/>
                    <a:p>
                      <a:pPr algn="l">
                        <a:lnSpc>
                          <a:spcPct val="150000"/>
                        </a:lnSpc>
                      </a:pPr>
                      <a:r>
                        <a:rPr lang="zh-TW" altLang="en-US" sz="1600" dirty="0">
                          <a:latin typeface="微軟正黑體" panose="020B0604030504040204" pitchFamily="34" charset="-120"/>
                          <a:ea typeface="微軟正黑體" panose="020B0604030504040204" pitchFamily="34" charset="-120"/>
                        </a:rPr>
                        <a:t>經審核通過者，</a:t>
                      </a:r>
                      <a:r>
                        <a:rPr lang="zh-TW" altLang="en-US" sz="1600" b="1" u="sng"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每學年核發</a:t>
                      </a:r>
                      <a:r>
                        <a:rPr lang="zh-TW" altLang="en-US" sz="16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學雜費全額獎學金</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1600">
                          <a:latin typeface="微軟正黑體" panose="020B0604030504040204" pitchFamily="34" charset="-120"/>
                          <a:ea typeface="微軟正黑體" panose="020B0604030504040204" pitchFamily="34" charset="-120"/>
                        </a:rPr>
                        <a:t>與</a:t>
                      </a:r>
                      <a:r>
                        <a:rPr lang="zh-TW" altLang="en-US" sz="1600">
                          <a:solidFill>
                            <a:srgbClr val="C00000"/>
                          </a:solidFill>
                          <a:latin typeface="微軟正黑體" panose="020B0604030504040204" pitchFamily="34" charset="-120"/>
                          <a:ea typeface="微軟正黑體" panose="020B0604030504040204" pitchFamily="34" charset="-120"/>
                        </a:rPr>
                        <a:t>校外機構合辦之博士班學生，每人每學年予以核發</a:t>
                      </a:r>
                      <a:r>
                        <a:rPr lang="en-US" altLang="zh-TW" sz="1600" u="sng">
                          <a:solidFill>
                            <a:srgbClr val="C00000"/>
                          </a:solidFill>
                          <a:latin typeface="微軟正黑體" panose="020B0604030504040204" pitchFamily="34" charset="-120"/>
                          <a:ea typeface="微軟正黑體" panose="020B0604030504040204" pitchFamily="34" charset="-120"/>
                          <a:cs typeface="Times New Roman" pitchFamily="18" charset="0"/>
                        </a:rPr>
                        <a:t>50%</a:t>
                      </a:r>
                      <a:r>
                        <a:rPr lang="zh-TW" altLang="en-US" sz="1600">
                          <a:solidFill>
                            <a:srgbClr val="C00000"/>
                          </a:solidFill>
                          <a:latin typeface="微軟正黑體" panose="020B0604030504040204" pitchFamily="34" charset="-120"/>
                          <a:ea typeface="微軟正黑體" panose="020B0604030504040204" pitchFamily="34" charset="-120"/>
                        </a:rPr>
                        <a:t>學雜費獎學金。</a:t>
                      </a:r>
                    </a:p>
                    <a:p>
                      <a:pPr algn="l"/>
                      <a:endParaRPr lang="en-US" altLang="zh-TW" sz="1600" dirty="0">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AutoNum type="circleNumWdWhitePlain"/>
                        <a:tabLst/>
                        <a:defRPr/>
                      </a:pPr>
                      <a:r>
                        <a:rPr lang="zh-TW" altLang="en-US" sz="1800" dirty="0">
                          <a:latin typeface="微軟正黑體" panose="020B0604030504040204" pitchFamily="34" charset="-120"/>
                          <a:ea typeface="微軟正黑體" panose="020B0604030504040204" pitchFamily="34" charset="-120"/>
                        </a:rPr>
                        <a:t>就讀本校博士班二、三年級全時學生 </a:t>
                      </a:r>
                      <a:endParaRPr lang="en-US" altLang="zh-TW" sz="1800" dirty="0">
                        <a:latin typeface="微軟正黑體" panose="020B0604030504040204" pitchFamily="34" charset="-120"/>
                        <a:ea typeface="微軟正黑體" panose="020B0604030504040204" pitchFamily="34" charset="-120"/>
                      </a:endParaRP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AutoNum type="circleNumWdWhitePlain"/>
                        <a:tabLst/>
                        <a:defRPr/>
                      </a:pPr>
                      <a:r>
                        <a:rPr lang="zh-TW" altLang="en-US" sz="1800" dirty="0">
                          <a:latin typeface="微軟正黑體" panose="020B0604030504040204" pitchFamily="34" charset="-120"/>
                          <a:ea typeface="微軟正黑體" panose="020B0604030504040204" pitchFamily="34" charset="-120"/>
                        </a:rPr>
                        <a:t>就讀本校博士班四年級，且於當學年度前通過博士學位候選人資格考核之全時學生</a:t>
                      </a:r>
                      <a:endParaRPr lang="zh-TW" altLang="en-US" sz="1800" dirty="0">
                        <a:latin typeface="微軟正黑體" panose="020B0604030504040204" pitchFamily="34" charset="-120"/>
                        <a:ea typeface="微軟正黑體" panose="020B0604030504040204" pitchFamily="34" charset="-120"/>
                        <a:cs typeface="Times New Roman" pitchFamily="18" charset="0"/>
                      </a:endParaRPr>
                    </a:p>
                  </a:txBody>
                  <a:tcPr marL="137160" marR="137160" marT="68580" marB="68580" anchor="ctr"/>
                </a:tc>
                <a:extLst>
                  <a:ext uri="{0D108BD9-81ED-4DB2-BD59-A6C34878D82A}">
                    <a16:rowId xmlns:a16="http://schemas.microsoft.com/office/drawing/2014/main" val="10001"/>
                  </a:ext>
                </a:extLst>
              </a:tr>
            </a:tbl>
          </a:graphicData>
        </a:graphic>
      </p:graphicFrame>
      <p:sp>
        <p:nvSpPr>
          <p:cNvPr id="40" name="文字方塊 39"/>
          <p:cNvSpPr txBox="1"/>
          <p:nvPr/>
        </p:nvSpPr>
        <p:spPr>
          <a:xfrm>
            <a:off x="509489" y="6291806"/>
            <a:ext cx="5057795" cy="400110"/>
          </a:xfrm>
          <a:prstGeom prst="rect">
            <a:avLst/>
          </a:prstGeom>
          <a:solidFill>
            <a:srgbClr val="FFFF00"/>
          </a:solidFill>
        </p:spPr>
        <p:txBody>
          <a:bodyPr wrap="none" rtlCol="0">
            <a:spAutoFit/>
          </a:body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法規：本校「獎勵優秀研究生入學辦法」</a:t>
            </a:r>
          </a:p>
        </p:txBody>
      </p:sp>
    </p:spTree>
    <p:extLst>
      <p:ext uri="{BB962C8B-B14F-4D97-AF65-F5344CB8AC3E}">
        <p14:creationId xmlns:p14="http://schemas.microsoft.com/office/powerpoint/2010/main" val="1008097625"/>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19</a:t>
            </a:fld>
            <a:endParaRPr lang="zh-TW" altLang="en-US" dirty="0"/>
          </a:p>
        </p:txBody>
      </p:sp>
      <p:sp>
        <p:nvSpPr>
          <p:cNvPr id="17" name="TextBox 3"/>
          <p:cNvSpPr txBox="1"/>
          <p:nvPr/>
        </p:nvSpPr>
        <p:spPr>
          <a:xfrm>
            <a:off x="1484334" y="208534"/>
            <a:ext cx="6616058" cy="551433"/>
          </a:xfrm>
          <a:prstGeom prst="rect">
            <a:avLst/>
          </a:prstGeom>
        </p:spPr>
        <p:txBody>
          <a:bodyPr wrap="square" lIns="0" tIns="0" rIns="0" bIns="0" rtlCol="0" anchor="t">
            <a:spAutoFit/>
          </a:bodyPr>
          <a:lstStyle/>
          <a:p>
            <a:pPr>
              <a:lnSpc>
                <a:spcPts val="4320"/>
              </a:lnSpc>
            </a:pPr>
            <a:r>
              <a:rPr lang="zh-TW" altLang="en-US" sz="3600" b="1" spc="107" dirty="0">
                <a:latin typeface="微軟正黑體" panose="020B0604030504040204" pitchFamily="34" charset="-120"/>
                <a:ea typeface="微軟正黑體" panose="020B0604030504040204" pitchFamily="34" charset="-120"/>
              </a:rPr>
              <a:t>科技部 培育優秀</a:t>
            </a:r>
            <a:r>
              <a:rPr lang="zh-TW" altLang="en-US" sz="3600" b="1" spc="107" dirty="0">
                <a:solidFill>
                  <a:srgbClr val="FF0000"/>
                </a:solidFill>
                <a:latin typeface="微軟正黑體" panose="020B0604030504040204" pitchFamily="34" charset="-120"/>
                <a:ea typeface="微軟正黑體" panose="020B0604030504040204" pitchFamily="34" charset="-120"/>
              </a:rPr>
              <a:t>博士生</a:t>
            </a:r>
            <a:r>
              <a:rPr lang="zh-TW" altLang="en-US" sz="3600" b="1" spc="107" dirty="0">
                <a:latin typeface="微軟正黑體" panose="020B0604030504040204" pitchFamily="34" charset="-120"/>
                <a:ea typeface="微軟正黑體" panose="020B0604030504040204" pitchFamily="34" charset="-120"/>
              </a:rPr>
              <a:t>獎學金</a:t>
            </a:r>
            <a:endParaRPr lang="en-US" sz="3600" b="1" spc="107" dirty="0">
              <a:latin typeface="微軟正黑體" panose="020B0604030504040204" pitchFamily="34" charset="-120"/>
              <a:ea typeface="微軟正黑體" panose="020B0604030504040204" pitchFamily="34" charset="-120"/>
            </a:endParaRPr>
          </a:p>
        </p:txBody>
      </p:sp>
      <p:sp>
        <p:nvSpPr>
          <p:cNvPr id="2" name="矩形 1"/>
          <p:cNvSpPr/>
          <p:nvPr/>
        </p:nvSpPr>
        <p:spPr>
          <a:xfrm>
            <a:off x="578049" y="6237312"/>
            <a:ext cx="4950296" cy="369332"/>
          </a:xfrm>
          <a:prstGeom prst="rect">
            <a:avLst/>
          </a:prstGeom>
          <a:solidFill>
            <a:srgbClr val="FFFF00"/>
          </a:solidFill>
        </p:spPr>
        <p:txBody>
          <a:bodyPr wrap="square">
            <a:spAutoFit/>
          </a:bodyPr>
          <a:lstStyle/>
          <a:p>
            <a:r>
              <a:rPr lang="en-US" altLang="zh-TW" spc="130" dirty="0">
                <a:solidFill>
                  <a:srgbClr val="191919"/>
                </a:solidFill>
                <a:latin typeface="微軟正黑體" panose="020B0604030504040204" pitchFamily="34" charset="-120"/>
                <a:ea typeface="微軟正黑體" panose="020B0604030504040204" pitchFamily="34" charset="-120"/>
              </a:rPr>
              <a:t>※</a:t>
            </a:r>
            <a:r>
              <a:rPr lang="zh-TW" altLang="en-US" spc="130" dirty="0">
                <a:solidFill>
                  <a:srgbClr val="191919"/>
                </a:solidFill>
                <a:latin typeface="微軟正黑體" panose="020B0604030504040204" pitchFamily="34" charset="-120"/>
                <a:ea typeface="微軟正黑體" panose="020B0604030504040204" pitchFamily="34" charset="-120"/>
              </a:rPr>
              <a:t>法規：本校「培育優秀博士生獎學金要點」</a:t>
            </a:r>
            <a:endParaRPr lang="en-US" altLang="zh-TW" spc="130" dirty="0">
              <a:solidFill>
                <a:srgbClr val="191919"/>
              </a:solidFill>
              <a:latin typeface="微軟正黑體" panose="020B0604030504040204" pitchFamily="34" charset="-120"/>
              <a:ea typeface="微軟正黑體" panose="020B0604030504040204" pitchFamily="34" charset="-120"/>
            </a:endParaRPr>
          </a:p>
        </p:txBody>
      </p:sp>
      <p:graphicFrame>
        <p:nvGraphicFramePr>
          <p:cNvPr id="32" name="表格 31"/>
          <p:cNvGraphicFramePr>
            <a:graphicFrameLocks noGrp="1"/>
          </p:cNvGraphicFramePr>
          <p:nvPr>
            <p:extLst>
              <p:ext uri="{D42A27DB-BD31-4B8C-83A1-F6EECF244321}">
                <p14:modId xmlns:p14="http://schemas.microsoft.com/office/powerpoint/2010/main" val="872016627"/>
              </p:ext>
            </p:extLst>
          </p:nvPr>
        </p:nvGraphicFramePr>
        <p:xfrm>
          <a:off x="533400" y="1573486"/>
          <a:ext cx="8554548" cy="3570012"/>
        </p:xfrm>
        <a:graphic>
          <a:graphicData uri="http://schemas.openxmlformats.org/drawingml/2006/table">
            <a:tbl>
              <a:tblPr firstRow="1" bandRow="1">
                <a:tableStyleId>{21E4AEA4-8DFA-4A89-87EB-49C32662AFE0}</a:tableStyleId>
              </a:tblPr>
              <a:tblGrid>
                <a:gridCol w="1442759">
                  <a:extLst>
                    <a:ext uri="{9D8B030D-6E8A-4147-A177-3AD203B41FA5}">
                      <a16:colId xmlns:a16="http://schemas.microsoft.com/office/drawing/2014/main" val="20000"/>
                    </a:ext>
                  </a:extLst>
                </a:gridCol>
                <a:gridCol w="7111789">
                  <a:extLst>
                    <a:ext uri="{9D8B030D-6E8A-4147-A177-3AD203B41FA5}">
                      <a16:colId xmlns:a16="http://schemas.microsoft.com/office/drawing/2014/main" val="20001"/>
                    </a:ext>
                  </a:extLst>
                </a:gridCol>
              </a:tblGrid>
              <a:tr h="964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獎勵方式</a:t>
                      </a:r>
                    </a:p>
                  </a:txBody>
                  <a:tcPr marL="137160" marR="137160" marT="68580" marB="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申請資格</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擇一</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0"/>
                  </a:ext>
                </a:extLst>
              </a:tr>
              <a:tr h="130256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每名博士生每月獎學金至少新台幣四萬元，獎勵期間自博士班一年級起至博士班四年級止。</a:t>
                      </a:r>
                    </a:p>
                  </a:txBody>
                  <a:tcPr marL="137160" marR="137160" marT="68580" marB="685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通過本校</a:t>
                      </a:r>
                      <a:r>
                        <a:rPr lang="zh-TW" altLang="en-US" sz="1800" b="1" dirty="0">
                          <a:solidFill>
                            <a:srgbClr val="FF0000"/>
                          </a:solidFill>
                          <a:latin typeface="微軟正黑體" panose="020B0604030504040204" pitchFamily="34" charset="-120"/>
                          <a:ea typeface="微軟正黑體" panose="020B0604030504040204" pitchFamily="34" charset="-120"/>
                        </a:rPr>
                        <a:t>逕修讀博士學位</a:t>
                      </a:r>
                      <a:r>
                        <a:rPr lang="zh-TW" altLang="en-US" sz="1800" dirty="0">
                          <a:latin typeface="微軟正黑體" panose="020B0604030504040204" pitchFamily="34" charset="-120"/>
                          <a:ea typeface="微軟正黑體" panose="020B0604030504040204" pitchFamily="34" charset="-120"/>
                        </a:rPr>
                        <a:t>審核之學生，在學期間曾參與國內外學術研討會並曾發表研究論文報告</a:t>
                      </a:r>
                      <a:r>
                        <a:rPr lang="zh-TW" altLang="en-US" dirty="0"/>
                        <a:t>，且指導教授獲有科技部計畫者。</a:t>
                      </a:r>
                      <a:endParaRPr lang="en-US" altLang="zh-TW" sz="1800" b="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1"/>
                  </a:ext>
                </a:extLst>
              </a:tr>
              <a:tr h="1302567">
                <a:tc vMerge="1">
                  <a:txBody>
                    <a:bodyPr/>
                    <a:lstStyle/>
                    <a:p>
                      <a:endParaRPr lang="zh-TW" altLang="en-US"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入學前三年於具審查制度之國內、外學術期刊論文發表一篇以上論文者</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以本校或非本校名義發表皆可</a:t>
                      </a:r>
                      <a:r>
                        <a:rPr lang="en-US" altLang="zh-TW" sz="1800" dirty="0">
                          <a:latin typeface="微軟正黑體" panose="020B0604030504040204" pitchFamily="34" charset="-120"/>
                          <a:ea typeface="微軟正黑體" panose="020B0604030504040204" pitchFamily="34" charset="-120"/>
                        </a:rPr>
                        <a:t>)</a:t>
                      </a:r>
                      <a:r>
                        <a:rPr lang="zh-TW" altLang="en-US" dirty="0"/>
                        <a:t> ，且指導教授獲有科技部計畫者。</a:t>
                      </a:r>
                      <a:endParaRPr lang="zh-TW" altLang="en-US" sz="1800" dirty="0">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2"/>
                  </a:ext>
                </a:extLst>
              </a:tr>
            </a:tbl>
          </a:graphicData>
        </a:graphic>
      </p:graphicFrame>
      <p:sp>
        <p:nvSpPr>
          <p:cNvPr id="33" name="文字方塊 32"/>
          <p:cNvSpPr txBox="1"/>
          <p:nvPr/>
        </p:nvSpPr>
        <p:spPr>
          <a:xfrm>
            <a:off x="552329" y="5335489"/>
            <a:ext cx="8047707"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備註：</a:t>
            </a:r>
            <a:r>
              <a:rPr lang="zh-TW" altLang="zh-TW" dirty="0">
                <a:latin typeface="微軟正黑體" panose="020B0604030504040204" pitchFamily="34" charset="-120"/>
                <a:ea typeface="微軟正黑體" panose="020B0604030504040204" pitchFamily="34" charset="-120"/>
              </a:rPr>
              <a:t>領有</a:t>
            </a:r>
            <a:r>
              <a:rPr lang="zh-TW" altLang="en-US" dirty="0">
                <a:latin typeface="微軟正黑體" panose="020B0604030504040204" pitchFamily="34" charset="-120"/>
                <a:ea typeface="微軟正黑體" panose="020B0604030504040204" pitchFamily="34" charset="-120"/>
              </a:rPr>
              <a:t>本</a:t>
            </a:r>
            <a:r>
              <a:rPr lang="zh-TW" altLang="zh-TW" dirty="0">
                <a:latin typeface="微軟正黑體" panose="020B0604030504040204" pitchFamily="34" charset="-120"/>
                <a:ea typeface="微軟正黑體" panose="020B0604030504040204" pitchFamily="34" charset="-120"/>
              </a:rPr>
              <a:t>項科技部獎學金者，不得再領取本校獎勵優秀研究生入學辦法中之博士班入學獎學金及全時研</a:t>
            </a:r>
            <a:r>
              <a:rPr lang="zh-TW" altLang="en-US"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究生獎學金。</a:t>
            </a:r>
            <a:endParaRPr lang="zh-TW" altLang="en-US" dirty="0">
              <a:latin typeface="微軟正黑體" panose="020B0604030504040204" pitchFamily="34" charset="-120"/>
              <a:ea typeface="微軟正黑體" panose="020B0604030504040204" pitchFamily="34" charset="-120"/>
            </a:endParaRPr>
          </a:p>
        </p:txBody>
      </p:sp>
      <p:sp>
        <p:nvSpPr>
          <p:cNvPr id="34" name="矩形 33"/>
          <p:cNvSpPr/>
          <p:nvPr/>
        </p:nvSpPr>
        <p:spPr>
          <a:xfrm>
            <a:off x="578049" y="900009"/>
            <a:ext cx="4328429" cy="584775"/>
          </a:xfrm>
          <a:prstGeom prst="rect">
            <a:avLst/>
          </a:prstGeom>
          <a:solidFill>
            <a:srgbClr val="FFFF00"/>
          </a:solidFill>
        </p:spPr>
        <p:txBody>
          <a:bodyPr wrap="none">
            <a:spAutoFit/>
          </a:bodyPr>
          <a:lstStyle/>
          <a:p>
            <a:pPr>
              <a:defRPr/>
            </a:pP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48</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=192</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1114241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p:cNvPr>
          <p:cNvSpPr/>
          <p:nvPr/>
        </p:nvSpPr>
        <p:spPr>
          <a:xfrm>
            <a:off x="-18705" y="-274869"/>
            <a:ext cx="9144000" cy="6858000"/>
          </a:xfrm>
          <a:prstGeom prst="rect">
            <a:avLst/>
          </a:prstGeom>
          <a:pattFill prst="lgGrid">
            <a:fgClr>
              <a:schemeClr val="bg1">
                <a:lumMod val="95000"/>
              </a:schemeClr>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grpSp>
        <p:nvGrpSpPr>
          <p:cNvPr id="6147" name="群組 33"/>
          <p:cNvGrpSpPr>
            <a:grpSpLocks/>
          </p:cNvGrpSpPr>
          <p:nvPr/>
        </p:nvGrpSpPr>
        <p:grpSpPr bwMode="auto">
          <a:xfrm>
            <a:off x="-18705" y="32343"/>
            <a:ext cx="9144000" cy="1452441"/>
            <a:chOff x="-19050" y="1409699"/>
            <a:chExt cx="12947392" cy="1344505"/>
          </a:xfrm>
        </p:grpSpPr>
        <p:sp>
          <p:nvSpPr>
            <p:cNvPr id="107" name="矩形 106">
              <a:extLst/>
            </p:cNvPr>
            <p:cNvSpPr/>
            <p:nvPr/>
          </p:nvSpPr>
          <p:spPr>
            <a:xfrm>
              <a:off x="-19050" y="1412873"/>
              <a:ext cx="12210807" cy="1291825"/>
            </a:xfrm>
            <a:prstGeom prst="rect">
              <a:avLst/>
            </a:prstGeom>
            <a:solidFill>
              <a:srgbClr val="F9AE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6164" name="圖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213" y="144905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圖片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060" y="144905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圖片 1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21060" y="144997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圖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4351" y="144905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圖片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693" y="1503848"/>
              <a:ext cx="792161" cy="7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矩形 112">
              <a:extLst/>
            </p:cNvPr>
            <p:cNvSpPr/>
            <p:nvPr/>
          </p:nvSpPr>
          <p:spPr>
            <a:xfrm rot="5400000">
              <a:off x="-276827" y="1983383"/>
              <a:ext cx="1291825" cy="144459"/>
            </a:xfrm>
            <a:prstGeom prst="rect">
              <a:avLst/>
            </a:prstGeom>
            <a:solidFill>
              <a:srgbClr val="C326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70" name="圖片 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38012" y="1442100"/>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圖片 23"/>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486808" y="143909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72" name="群組 31"/>
            <p:cNvGrpSpPr>
              <a:grpSpLocks/>
            </p:cNvGrpSpPr>
            <p:nvPr/>
          </p:nvGrpSpPr>
          <p:grpSpPr bwMode="auto">
            <a:xfrm>
              <a:off x="1772926" y="1439099"/>
              <a:ext cx="11155416" cy="1269953"/>
              <a:chOff x="1772926" y="1610549"/>
              <a:chExt cx="11155416" cy="1269953"/>
            </a:xfrm>
          </p:grpSpPr>
          <p:pic>
            <p:nvPicPr>
              <p:cNvPr id="6176"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788" y="162050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圖片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635" y="162050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圖片 2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49635" y="162142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圖片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2926" y="162050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圖片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6587" y="1620502"/>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圖片 29"/>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515383" y="161054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矩形 116">
              <a:extLst/>
            </p:cNvPr>
            <p:cNvSpPr/>
            <p:nvPr/>
          </p:nvSpPr>
          <p:spPr>
            <a:xfrm>
              <a:off x="1744628" y="1422395"/>
              <a:ext cx="10439192" cy="144418"/>
            </a:xfrm>
            <a:prstGeom prst="rect">
              <a:avLst/>
            </a:prstGeom>
            <a:solidFill>
              <a:srgbClr val="FABBB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18" name="矩形 117">
              <a:extLst/>
            </p:cNvPr>
            <p:cNvSpPr/>
            <p:nvPr/>
          </p:nvSpPr>
          <p:spPr>
            <a:xfrm>
              <a:off x="-15875" y="1409699"/>
              <a:ext cx="312732" cy="1288651"/>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19" name="文字方塊 118">
              <a:extLst/>
            </p:cNvPr>
            <p:cNvSpPr txBox="1"/>
            <p:nvPr/>
          </p:nvSpPr>
          <p:spPr>
            <a:xfrm>
              <a:off x="479415" y="2328578"/>
              <a:ext cx="3246978" cy="425626"/>
            </a:xfrm>
            <a:prstGeom prst="rect">
              <a:avLst/>
            </a:prstGeom>
            <a:noFill/>
            <a:effectLst>
              <a:outerShdw blurRad="50800" dist="38100" dir="2700000" algn="tl" rotWithShape="0">
                <a:prstClr val="black">
                  <a:alpha val="40000"/>
                </a:prstClr>
              </a:outerShdw>
            </a:effectLst>
          </p:spPr>
          <p:txBody>
            <a:bodyPr wrap="none">
              <a:spAutoFit/>
            </a:bodyPr>
            <a:lstStyle/>
            <a:p>
              <a:pPr eaLnBrk="1" hangingPunct="1">
                <a:lnSpc>
                  <a:spcPts val="1300"/>
                </a:lnSpc>
                <a:defRPr/>
              </a:pPr>
              <a:r>
                <a:rPr lang="zh-TW" altLang="en-US" sz="1400" b="1" dirty="0">
                  <a:solidFill>
                    <a:schemeClr val="bg1"/>
                  </a:solidFill>
                  <a:latin typeface="Arial Rounded MT Bold" panose="020F0704030504030204" pitchFamily="34" charset="0"/>
                  <a:ea typeface="微軟正黑體" panose="020B0604030504040204" pitchFamily="34" charset="-120"/>
                </a:rPr>
                <a:t>高雄醫學大學</a:t>
              </a:r>
              <a:endParaRPr lang="en-US" altLang="zh-TW" sz="1400" b="1" dirty="0">
                <a:solidFill>
                  <a:schemeClr val="bg1"/>
                </a:solidFill>
                <a:latin typeface="Arial Rounded MT Bold" panose="020F0704030504030204" pitchFamily="34" charset="0"/>
                <a:ea typeface="微軟正黑體" panose="020B0604030504040204" pitchFamily="34" charset="-120"/>
              </a:endParaRPr>
            </a:p>
            <a:p>
              <a:pPr eaLnBrk="1" hangingPunct="1">
                <a:lnSpc>
                  <a:spcPts val="1300"/>
                </a:lnSpc>
                <a:defRPr/>
              </a:pPr>
              <a:r>
                <a:rPr lang="en-US" altLang="zh-TW" sz="1000" dirty="0">
                  <a:solidFill>
                    <a:schemeClr val="bg1"/>
                  </a:solidFill>
                  <a:latin typeface="Arial Rounded MT Bold" panose="020F0704030504030204" pitchFamily="34" charset="0"/>
                  <a:ea typeface="微軟正黑體" panose="020B0604030504040204" pitchFamily="34" charset="-120"/>
                </a:rPr>
                <a:t>KAOHSIUNG MEDICAL UNIVERSITY</a:t>
              </a:r>
              <a:endParaRPr lang="zh-TW" altLang="en-US" sz="1000" dirty="0">
                <a:solidFill>
                  <a:schemeClr val="bg1"/>
                </a:solidFill>
                <a:latin typeface="Arial Rounded MT Bold" panose="020F0704030504030204" pitchFamily="34" charset="0"/>
                <a:ea typeface="微軟正黑體" panose="020B0604030504040204" pitchFamily="34" charset="-120"/>
              </a:endParaRPr>
            </a:p>
          </p:txBody>
        </p:sp>
      </p:grpSp>
      <p:sp>
        <p:nvSpPr>
          <p:cNvPr id="130" name="矩形 129">
            <a:extLst/>
          </p:cNvPr>
          <p:cNvSpPr/>
          <p:nvPr/>
        </p:nvSpPr>
        <p:spPr>
          <a:xfrm>
            <a:off x="0" y="6659564"/>
            <a:ext cx="9153525" cy="198437"/>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31" name="矩形 130">
            <a:extLst/>
          </p:cNvPr>
          <p:cNvSpPr/>
          <p:nvPr/>
        </p:nvSpPr>
        <p:spPr>
          <a:xfrm>
            <a:off x="-5953" y="6477001"/>
            <a:ext cx="9153526" cy="1825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1" name="矩形 60">
            <a:extLst/>
          </p:cNvPr>
          <p:cNvSpPr/>
          <p:nvPr/>
        </p:nvSpPr>
        <p:spPr>
          <a:xfrm>
            <a:off x="0" y="6659564"/>
            <a:ext cx="9153525" cy="198437"/>
          </a:xfrm>
          <a:prstGeom prst="rect">
            <a:avLst/>
          </a:prstGeom>
          <a:solidFill>
            <a:srgbClr val="F67E6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2" name="矩形 61">
            <a:extLst/>
          </p:cNvPr>
          <p:cNvSpPr/>
          <p:nvPr/>
        </p:nvSpPr>
        <p:spPr>
          <a:xfrm>
            <a:off x="-5953" y="6477001"/>
            <a:ext cx="9153526" cy="182563"/>
          </a:xfrm>
          <a:prstGeom prst="rect">
            <a:avLst/>
          </a:prstGeom>
          <a:solidFill>
            <a:srgbClr val="FDE0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59" name="圖片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87" t="13576" r="15253" b="15833"/>
          <a:stretch>
            <a:fillRect/>
          </a:stretch>
        </p:blipFill>
        <p:spPr bwMode="auto">
          <a:xfrm>
            <a:off x="7957664" y="5398086"/>
            <a:ext cx="1343804" cy="1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222645D-A22B-4C6B-BE38-E60D9C04FE68}" type="slidenum">
              <a:rPr lang="zh-TW" altLang="en-US" smtClean="0"/>
              <a:t>2</a:t>
            </a:fld>
            <a:endParaRPr lang="zh-TW" altLang="en-US" dirty="0"/>
          </a:p>
        </p:txBody>
      </p:sp>
      <p:grpSp>
        <p:nvGrpSpPr>
          <p:cNvPr id="35" name="群組 1"/>
          <p:cNvGrpSpPr>
            <a:grpSpLocks/>
          </p:cNvGrpSpPr>
          <p:nvPr/>
        </p:nvGrpSpPr>
        <p:grpSpPr bwMode="auto">
          <a:xfrm>
            <a:off x="204402" y="1484784"/>
            <a:ext cx="8796876" cy="5328592"/>
            <a:chOff x="702898" y="620688"/>
            <a:chExt cx="8333598" cy="6431916"/>
          </a:xfrm>
        </p:grpSpPr>
        <p:grpSp>
          <p:nvGrpSpPr>
            <p:cNvPr id="36" name="Group 28"/>
            <p:cNvGrpSpPr>
              <a:grpSpLocks/>
            </p:cNvGrpSpPr>
            <p:nvPr/>
          </p:nvGrpSpPr>
          <p:grpSpPr bwMode="auto">
            <a:xfrm>
              <a:off x="702898" y="620688"/>
              <a:ext cx="8333598" cy="6431916"/>
              <a:chOff x="1648077" y="-433892"/>
              <a:chExt cx="9042064" cy="7725783"/>
            </a:xfrm>
          </p:grpSpPr>
          <p:sp>
            <p:nvSpPr>
              <p:cNvPr id="38" name="矩形 2"/>
              <p:cNvSpPr/>
              <p:nvPr/>
            </p:nvSpPr>
            <p:spPr>
              <a:xfrm rot="20192573">
                <a:off x="1826512" y="515607"/>
                <a:ext cx="576064" cy="6735358"/>
              </a:xfrm>
              <a:custGeom>
                <a:avLst/>
                <a:gdLst/>
                <a:ahLst/>
                <a:cxnLst/>
                <a:rect l="l" t="t" r="r" b="b"/>
                <a:pathLst>
                  <a:path w="576064" h="6735358">
                    <a:moveTo>
                      <a:pt x="576064" y="0"/>
                    </a:moveTo>
                    <a:lnTo>
                      <a:pt x="576064" y="6735358"/>
                    </a:lnTo>
                    <a:lnTo>
                      <a:pt x="0" y="6485390"/>
                    </a:lnTo>
                    <a:lnTo>
                      <a:pt x="0" y="1327573"/>
                    </a:lnTo>
                    <a:close/>
                  </a:path>
                </a:pathLst>
              </a:custGeom>
              <a:gradFill flip="none" rotWithShape="1">
                <a:gsLst>
                  <a:gs pos="0">
                    <a:sysClr val="window" lastClr="FFFFFF">
                      <a:lumMod val="85000"/>
                      <a:shade val="30000"/>
                      <a:satMod val="115000"/>
                    </a:sysClr>
                  </a:gs>
                  <a:gs pos="18000">
                    <a:sysClr val="window" lastClr="FFFFFF">
                      <a:lumMod val="85000"/>
                      <a:shade val="67500"/>
                      <a:satMod val="115000"/>
                    </a:sysClr>
                  </a:gs>
                  <a:gs pos="74000">
                    <a:sysClr val="window" lastClr="FFFFFF">
                      <a:lumMod val="85000"/>
                      <a:shade val="100000"/>
                      <a:satMod val="115000"/>
                      <a:alpha val="0"/>
                    </a:sysClr>
                  </a:gs>
                </a:gsLst>
                <a:lin ang="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39" name="等腰三角形 1"/>
              <p:cNvSpPr/>
              <p:nvPr/>
            </p:nvSpPr>
            <p:spPr>
              <a:xfrm rot="3992573">
                <a:off x="740216" y="3293374"/>
                <a:ext cx="3695105" cy="1369487"/>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Lst>
                <a:ahLst/>
                <a:cxnLst>
                  <a:cxn ang="0">
                    <a:pos x="connsiteX0" y="connsiteY0"/>
                  </a:cxn>
                  <a:cxn ang="0">
                    <a:pos x="connsiteX1" y="connsiteY1"/>
                  </a:cxn>
                  <a:cxn ang="0">
                    <a:pos x="connsiteX2" y="connsiteY2"/>
                  </a:cxn>
                  <a:cxn ang="0">
                    <a:pos x="connsiteX3" y="connsiteY3"/>
                  </a:cxn>
                </a:cxnLst>
                <a:rect l="l" t="t" r="r" b="b"/>
                <a:pathLst>
                  <a:path w="4392488" h="1625811">
                    <a:moveTo>
                      <a:pt x="0" y="1625811"/>
                    </a:moveTo>
                    <a:cubicBezTo>
                      <a:pt x="756939" y="1137952"/>
                      <a:pt x="1661361" y="620595"/>
                      <a:pt x="2256068" y="0"/>
                    </a:cubicBezTo>
                    <a:cubicBezTo>
                      <a:pt x="2992789" y="753330"/>
                      <a:pt x="3685264" y="1137952"/>
                      <a:pt x="4392488" y="1625811"/>
                    </a:cubicBezTo>
                    <a:lnTo>
                      <a:pt x="0" y="1625811"/>
                    </a:lnTo>
                    <a:close/>
                  </a:path>
                </a:pathLst>
              </a:custGeom>
              <a:solidFill>
                <a:schemeClr val="accent3"/>
              </a:solidFill>
              <a:ln w="25400" cap="flat" cmpd="sng" algn="ctr">
                <a:noFill/>
                <a:prstDash val="solid"/>
              </a:ln>
              <a:effectLst>
                <a:outerShdw blurRad="330200" dist="1270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40" name="矩形 6"/>
              <p:cNvSpPr/>
              <p:nvPr/>
            </p:nvSpPr>
            <p:spPr>
              <a:xfrm rot="20192573">
                <a:off x="3827244" y="-433892"/>
                <a:ext cx="576064" cy="7725782"/>
              </a:xfrm>
              <a:custGeom>
                <a:avLst/>
                <a:gdLst/>
                <a:ahLst/>
                <a:cxnLst/>
                <a:rect l="l" t="t" r="r" b="b"/>
                <a:pathLst>
                  <a:path w="576064" h="7725782">
                    <a:moveTo>
                      <a:pt x="576064" y="249967"/>
                    </a:moveTo>
                    <a:lnTo>
                      <a:pt x="576064" y="7725782"/>
                    </a:lnTo>
                    <a:lnTo>
                      <a:pt x="0" y="7475815"/>
                    </a:lnTo>
                    <a:lnTo>
                      <a:pt x="0" y="0"/>
                    </a:lnTo>
                    <a:close/>
                  </a:path>
                </a:pathLst>
              </a:custGeom>
              <a:gradFill flip="none" rotWithShape="1">
                <a:gsLst>
                  <a:gs pos="0">
                    <a:sysClr val="window" lastClr="FFFFFF">
                      <a:lumMod val="85000"/>
                      <a:shade val="30000"/>
                      <a:satMod val="115000"/>
                    </a:sysClr>
                  </a:gs>
                  <a:gs pos="18000">
                    <a:sysClr val="window" lastClr="FFFFFF">
                      <a:lumMod val="85000"/>
                      <a:shade val="67500"/>
                      <a:satMod val="115000"/>
                    </a:sysClr>
                  </a:gs>
                  <a:gs pos="74000">
                    <a:sysClr val="window" lastClr="FFFFFF">
                      <a:lumMod val="85000"/>
                      <a:shade val="100000"/>
                      <a:satMod val="115000"/>
                      <a:alpha val="0"/>
                    </a:sysClr>
                  </a:gs>
                </a:gsLst>
                <a:lin ang="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41" name="等腰三角形 1"/>
              <p:cNvSpPr/>
              <p:nvPr/>
            </p:nvSpPr>
            <p:spPr>
              <a:xfrm rot="3992573">
                <a:off x="2588502" y="2490578"/>
                <a:ext cx="3697013" cy="1367765"/>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Lst>
                <a:ahLst/>
                <a:cxnLst>
                  <a:cxn ang="0">
                    <a:pos x="connsiteX0" y="connsiteY0"/>
                  </a:cxn>
                  <a:cxn ang="0">
                    <a:pos x="connsiteX1" y="connsiteY1"/>
                  </a:cxn>
                  <a:cxn ang="0">
                    <a:pos x="connsiteX2" y="connsiteY2"/>
                  </a:cxn>
                  <a:cxn ang="0">
                    <a:pos x="connsiteX3" y="connsiteY3"/>
                  </a:cxn>
                </a:cxnLst>
                <a:rect l="l" t="t" r="r" b="b"/>
                <a:pathLst>
                  <a:path w="4392488" h="1625811">
                    <a:moveTo>
                      <a:pt x="0" y="1625811"/>
                    </a:moveTo>
                    <a:cubicBezTo>
                      <a:pt x="756939" y="1137952"/>
                      <a:pt x="1661361" y="620595"/>
                      <a:pt x="2256068" y="0"/>
                    </a:cubicBezTo>
                    <a:cubicBezTo>
                      <a:pt x="2992789" y="753330"/>
                      <a:pt x="3685264" y="1137952"/>
                      <a:pt x="4392488" y="1625811"/>
                    </a:cubicBezTo>
                    <a:lnTo>
                      <a:pt x="0" y="1625811"/>
                    </a:lnTo>
                    <a:close/>
                  </a:path>
                </a:pathLst>
              </a:custGeom>
              <a:solidFill>
                <a:schemeClr val="accent4"/>
              </a:solidFill>
              <a:ln w="25400" cap="flat" cmpd="sng" algn="ctr">
                <a:noFill/>
                <a:prstDash val="solid"/>
              </a:ln>
              <a:effectLst>
                <a:outerShdw blurRad="330200" dist="1270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42" name="矩形 10"/>
              <p:cNvSpPr/>
              <p:nvPr/>
            </p:nvSpPr>
            <p:spPr>
              <a:xfrm rot="20192573">
                <a:off x="6025102" y="-433892"/>
                <a:ext cx="576064" cy="7725782"/>
              </a:xfrm>
              <a:custGeom>
                <a:avLst/>
                <a:gdLst/>
                <a:ahLst/>
                <a:cxnLst/>
                <a:rect l="l" t="t" r="r" b="b"/>
                <a:pathLst>
                  <a:path w="576064" h="7725782">
                    <a:moveTo>
                      <a:pt x="0" y="0"/>
                    </a:moveTo>
                    <a:lnTo>
                      <a:pt x="576064" y="249968"/>
                    </a:lnTo>
                    <a:lnTo>
                      <a:pt x="576064" y="7725782"/>
                    </a:lnTo>
                    <a:lnTo>
                      <a:pt x="0" y="7475815"/>
                    </a:lnTo>
                    <a:close/>
                  </a:path>
                </a:pathLst>
              </a:custGeom>
              <a:gradFill flip="none" rotWithShape="1">
                <a:gsLst>
                  <a:gs pos="0">
                    <a:sysClr val="window" lastClr="FFFFFF">
                      <a:lumMod val="85000"/>
                      <a:shade val="30000"/>
                      <a:satMod val="115000"/>
                    </a:sysClr>
                  </a:gs>
                  <a:gs pos="18000">
                    <a:sysClr val="window" lastClr="FFFFFF">
                      <a:lumMod val="85000"/>
                      <a:shade val="67500"/>
                      <a:satMod val="115000"/>
                    </a:sysClr>
                  </a:gs>
                  <a:gs pos="74000">
                    <a:sysClr val="window" lastClr="FFFFFF">
                      <a:lumMod val="85000"/>
                      <a:shade val="100000"/>
                      <a:satMod val="115000"/>
                      <a:alpha val="0"/>
                    </a:sysClr>
                  </a:gs>
                </a:gsLst>
                <a:lin ang="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43" name="等腰三角形 1"/>
              <p:cNvSpPr/>
              <p:nvPr/>
            </p:nvSpPr>
            <p:spPr>
              <a:xfrm rot="3992573">
                <a:off x="4464442" y="1739354"/>
                <a:ext cx="3697013" cy="1367765"/>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Lst>
                <a:ahLst/>
                <a:cxnLst>
                  <a:cxn ang="0">
                    <a:pos x="connsiteX0" y="connsiteY0"/>
                  </a:cxn>
                  <a:cxn ang="0">
                    <a:pos x="connsiteX1" y="connsiteY1"/>
                  </a:cxn>
                  <a:cxn ang="0">
                    <a:pos x="connsiteX2" y="connsiteY2"/>
                  </a:cxn>
                  <a:cxn ang="0">
                    <a:pos x="connsiteX3" y="connsiteY3"/>
                  </a:cxn>
                </a:cxnLst>
                <a:rect l="l" t="t" r="r" b="b"/>
                <a:pathLst>
                  <a:path w="4392488" h="1625811">
                    <a:moveTo>
                      <a:pt x="0" y="1625811"/>
                    </a:moveTo>
                    <a:cubicBezTo>
                      <a:pt x="756939" y="1137952"/>
                      <a:pt x="1661361" y="620595"/>
                      <a:pt x="2256068" y="0"/>
                    </a:cubicBezTo>
                    <a:cubicBezTo>
                      <a:pt x="2992789" y="753330"/>
                      <a:pt x="3685264" y="1137952"/>
                      <a:pt x="4392488" y="1625811"/>
                    </a:cubicBezTo>
                    <a:lnTo>
                      <a:pt x="0" y="1625811"/>
                    </a:lnTo>
                    <a:close/>
                  </a:path>
                </a:pathLst>
              </a:custGeom>
              <a:solidFill>
                <a:schemeClr val="accent5"/>
              </a:solidFill>
              <a:ln w="25400" cap="flat" cmpd="sng" algn="ctr">
                <a:noFill/>
                <a:prstDash val="solid"/>
              </a:ln>
              <a:effectLst>
                <a:outerShdw blurRad="330200" dist="1270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44" name="矩形 14"/>
              <p:cNvSpPr/>
              <p:nvPr/>
            </p:nvSpPr>
            <p:spPr>
              <a:xfrm rot="20192573">
                <a:off x="8144465" y="-433892"/>
                <a:ext cx="576064" cy="7725783"/>
              </a:xfrm>
              <a:custGeom>
                <a:avLst/>
                <a:gdLst/>
                <a:ahLst/>
                <a:cxnLst/>
                <a:rect l="l" t="t" r="r" b="b"/>
                <a:pathLst>
                  <a:path w="576064" h="7725783">
                    <a:moveTo>
                      <a:pt x="576064" y="249967"/>
                    </a:moveTo>
                    <a:lnTo>
                      <a:pt x="576064" y="7725783"/>
                    </a:lnTo>
                    <a:lnTo>
                      <a:pt x="0" y="7475816"/>
                    </a:lnTo>
                    <a:lnTo>
                      <a:pt x="0" y="0"/>
                    </a:lnTo>
                    <a:close/>
                  </a:path>
                </a:pathLst>
              </a:custGeom>
              <a:gradFill flip="none" rotWithShape="1">
                <a:gsLst>
                  <a:gs pos="0">
                    <a:sysClr val="window" lastClr="FFFFFF">
                      <a:lumMod val="85000"/>
                      <a:shade val="30000"/>
                      <a:satMod val="115000"/>
                    </a:sysClr>
                  </a:gs>
                  <a:gs pos="18000">
                    <a:sysClr val="window" lastClr="FFFFFF">
                      <a:lumMod val="85000"/>
                      <a:shade val="67500"/>
                      <a:satMod val="115000"/>
                    </a:sysClr>
                  </a:gs>
                  <a:gs pos="74000">
                    <a:sysClr val="window" lastClr="FFFFFF">
                      <a:lumMod val="85000"/>
                      <a:shade val="100000"/>
                      <a:satMod val="115000"/>
                      <a:alpha val="0"/>
                    </a:sysClr>
                  </a:gs>
                </a:gsLst>
                <a:lin ang="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45" name="等腰三角形 1"/>
              <p:cNvSpPr/>
              <p:nvPr/>
            </p:nvSpPr>
            <p:spPr>
              <a:xfrm rot="3992573">
                <a:off x="6222474" y="914724"/>
                <a:ext cx="3695105" cy="1367765"/>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Lst>
                <a:ahLst/>
                <a:cxnLst>
                  <a:cxn ang="0">
                    <a:pos x="connsiteX0" y="connsiteY0"/>
                  </a:cxn>
                  <a:cxn ang="0">
                    <a:pos x="connsiteX1" y="connsiteY1"/>
                  </a:cxn>
                  <a:cxn ang="0">
                    <a:pos x="connsiteX2" y="connsiteY2"/>
                  </a:cxn>
                  <a:cxn ang="0">
                    <a:pos x="connsiteX3" y="connsiteY3"/>
                  </a:cxn>
                </a:cxnLst>
                <a:rect l="l" t="t" r="r" b="b"/>
                <a:pathLst>
                  <a:path w="4392488" h="1625811">
                    <a:moveTo>
                      <a:pt x="0" y="1625811"/>
                    </a:moveTo>
                    <a:cubicBezTo>
                      <a:pt x="756939" y="1137952"/>
                      <a:pt x="1661361" y="620595"/>
                      <a:pt x="2256068" y="0"/>
                    </a:cubicBezTo>
                    <a:cubicBezTo>
                      <a:pt x="2992789" y="753330"/>
                      <a:pt x="3685264" y="1137952"/>
                      <a:pt x="4392488" y="1625811"/>
                    </a:cubicBezTo>
                    <a:lnTo>
                      <a:pt x="0" y="1625811"/>
                    </a:lnTo>
                    <a:close/>
                  </a:path>
                </a:pathLst>
              </a:custGeom>
              <a:solidFill>
                <a:schemeClr val="accent6"/>
              </a:solidFill>
              <a:ln w="25400" cap="flat" cmpd="sng" algn="ctr">
                <a:noFill/>
                <a:prstDash val="solid"/>
              </a:ln>
              <a:effectLst>
                <a:outerShdw blurRad="330200" dist="1270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46" name="TextBox 41"/>
              <p:cNvSpPr txBox="1"/>
              <p:nvPr/>
            </p:nvSpPr>
            <p:spPr>
              <a:xfrm rot="19888867">
                <a:off x="1648077" y="3472852"/>
                <a:ext cx="1130043" cy="413746"/>
              </a:xfrm>
              <a:prstGeom prst="rect">
                <a:avLst/>
              </a:prstGeom>
              <a:noFill/>
            </p:spPr>
            <p:txBody>
              <a:bodyPr>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defRPr/>
                </a:pPr>
                <a:r>
                  <a:rPr lang="en-US" altLang="zh-CN" sz="2000" dirty="0">
                    <a:latin typeface="+mn-lt"/>
                  </a:rPr>
                  <a:t>01</a:t>
                </a:r>
                <a:endParaRPr lang="zh-CN" altLang="en-US" sz="2000" dirty="0">
                  <a:latin typeface="+mn-lt"/>
                </a:endParaRPr>
              </a:p>
            </p:txBody>
          </p:sp>
          <p:sp>
            <p:nvSpPr>
              <p:cNvPr id="47" name="TextBox 42"/>
              <p:cNvSpPr txBox="1"/>
              <p:nvPr/>
            </p:nvSpPr>
            <p:spPr>
              <a:xfrm rot="19979062">
                <a:off x="1956427" y="4008624"/>
                <a:ext cx="1243736" cy="411838"/>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eaLnBrk="1" fontAlgn="auto" hangingPunct="1">
                  <a:spcBef>
                    <a:spcPts val="0"/>
                  </a:spcBef>
                  <a:spcAft>
                    <a:spcPts val="0"/>
                  </a:spcAft>
                  <a:defRPr/>
                </a:pPr>
                <a:r>
                  <a:rPr lang="zh-TW" altLang="en-US" sz="2000" b="0" dirty="0">
                    <a:solidFill>
                      <a:sysClr val="window" lastClr="FFFFFF"/>
                    </a:solidFill>
                    <a:latin typeface="+mn-lt"/>
                  </a:rPr>
                  <a:t>簡介</a:t>
                </a:r>
                <a:endParaRPr lang="zh-CN" altLang="en-US" sz="2000" b="0" dirty="0">
                  <a:solidFill>
                    <a:sysClr val="window" lastClr="FFFFFF"/>
                  </a:solidFill>
                  <a:latin typeface="+mn-lt"/>
                </a:endParaRPr>
              </a:p>
            </p:txBody>
          </p:sp>
          <p:sp>
            <p:nvSpPr>
              <p:cNvPr id="48" name="TextBox 43"/>
              <p:cNvSpPr txBox="1"/>
              <p:nvPr/>
            </p:nvSpPr>
            <p:spPr>
              <a:xfrm rot="19888867">
                <a:off x="3367258" y="2521430"/>
                <a:ext cx="1130043" cy="413744"/>
              </a:xfrm>
              <a:prstGeom prst="rect">
                <a:avLst/>
              </a:prstGeom>
              <a:noFill/>
            </p:spPr>
            <p:txBody>
              <a:bodyPr>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defRPr/>
                </a:pPr>
                <a:r>
                  <a:rPr lang="en-US" altLang="zh-CN" sz="2000" dirty="0">
                    <a:latin typeface="+mn-lt"/>
                  </a:rPr>
                  <a:t>02</a:t>
                </a:r>
                <a:endParaRPr lang="zh-CN" altLang="en-US" sz="2000" dirty="0">
                  <a:latin typeface="+mn-lt"/>
                </a:endParaRPr>
              </a:p>
            </p:txBody>
          </p:sp>
          <p:sp>
            <p:nvSpPr>
              <p:cNvPr id="49" name="TextBox 44"/>
              <p:cNvSpPr txBox="1"/>
              <p:nvPr/>
            </p:nvSpPr>
            <p:spPr>
              <a:xfrm rot="19979062">
                <a:off x="3684221" y="2864628"/>
                <a:ext cx="1245458" cy="77601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eaLnBrk="1" fontAlgn="auto" hangingPunct="1">
                  <a:lnSpc>
                    <a:spcPct val="100000"/>
                  </a:lnSpc>
                  <a:spcBef>
                    <a:spcPts val="0"/>
                  </a:spcBef>
                  <a:spcAft>
                    <a:spcPts val="0"/>
                  </a:spcAft>
                  <a:defRPr/>
                </a:pPr>
                <a:r>
                  <a:rPr lang="zh-TW" altLang="en-US" sz="1800" b="0" dirty="0">
                    <a:solidFill>
                      <a:sysClr val="window" lastClr="FFFFFF"/>
                    </a:solidFill>
                    <a:latin typeface="+mn-lt"/>
                  </a:rPr>
                  <a:t>研究生</a:t>
                </a:r>
                <a:endParaRPr lang="en-US" altLang="zh-TW" sz="1800" b="0" dirty="0">
                  <a:solidFill>
                    <a:sysClr val="window" lastClr="FFFFFF"/>
                  </a:solidFill>
                  <a:latin typeface="+mn-lt"/>
                </a:endParaRPr>
              </a:p>
              <a:p>
                <a:pPr algn="ctr" eaLnBrk="1" fontAlgn="auto" hangingPunct="1">
                  <a:lnSpc>
                    <a:spcPct val="100000"/>
                  </a:lnSpc>
                  <a:spcBef>
                    <a:spcPts val="0"/>
                  </a:spcBef>
                  <a:spcAft>
                    <a:spcPts val="0"/>
                  </a:spcAft>
                  <a:defRPr/>
                </a:pPr>
                <a:r>
                  <a:rPr lang="zh-TW" altLang="en-US" sz="1800" b="0" dirty="0">
                    <a:solidFill>
                      <a:sysClr val="window" lastClr="FFFFFF"/>
                    </a:solidFill>
                    <a:latin typeface="+mn-lt"/>
                  </a:rPr>
                  <a:t>相關事項</a:t>
                </a:r>
                <a:endParaRPr lang="zh-CN" altLang="en-US" sz="1800" b="0" dirty="0">
                  <a:solidFill>
                    <a:sysClr val="window" lastClr="FFFFFF"/>
                  </a:solidFill>
                  <a:latin typeface="+mn-lt"/>
                </a:endParaRPr>
              </a:p>
            </p:txBody>
          </p:sp>
          <p:sp>
            <p:nvSpPr>
              <p:cNvPr id="50" name="TextBox 45"/>
              <p:cNvSpPr txBox="1"/>
              <p:nvPr/>
            </p:nvSpPr>
            <p:spPr>
              <a:xfrm rot="19888867">
                <a:off x="5239752" y="1743513"/>
                <a:ext cx="1130043" cy="406118"/>
              </a:xfrm>
              <a:prstGeom prst="rect">
                <a:avLst/>
              </a:prstGeom>
              <a:noFill/>
            </p:spPr>
            <p:txBody>
              <a:bodyPr>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defRPr/>
                </a:pPr>
                <a:r>
                  <a:rPr lang="en-US" altLang="zh-CN" sz="2000" dirty="0">
                    <a:latin typeface="+mn-lt"/>
                  </a:rPr>
                  <a:t>03</a:t>
                </a:r>
                <a:endParaRPr lang="zh-CN" altLang="en-US" sz="2000" dirty="0">
                  <a:latin typeface="+mn-lt"/>
                </a:endParaRPr>
              </a:p>
            </p:txBody>
          </p:sp>
          <p:sp>
            <p:nvSpPr>
              <p:cNvPr id="51" name="TextBox 46"/>
              <p:cNvSpPr txBox="1">
                <a:spLocks noChangeArrowheads="1"/>
              </p:cNvSpPr>
              <p:nvPr/>
            </p:nvSpPr>
            <p:spPr bwMode="auto">
              <a:xfrm rot="-1620938">
                <a:off x="5632559" y="2365929"/>
                <a:ext cx="1246140" cy="40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gn="ctr" eaLnBrk="1" hangingPunct="1">
                  <a:lnSpc>
                    <a:spcPct val="80000"/>
                  </a:lnSpc>
                  <a:spcBef>
                    <a:spcPct val="0"/>
                  </a:spcBef>
                  <a:buFontTx/>
                  <a:buNone/>
                </a:pPr>
                <a:r>
                  <a:rPr lang="zh-TW" altLang="en-US" sz="2000" dirty="0">
                    <a:solidFill>
                      <a:srgbClr val="FFFFFF"/>
                    </a:solidFill>
                    <a:latin typeface="Agency FB" pitchFamily="34" charset="0"/>
                    <a:ea typeface="Microsoft YaHei" pitchFamily="34" charset="-122"/>
                  </a:rPr>
                  <a:t>獎學金</a:t>
                </a:r>
                <a:endParaRPr lang="zh-CN" altLang="en-US" sz="2000" dirty="0">
                  <a:solidFill>
                    <a:srgbClr val="FFFFFF"/>
                  </a:solidFill>
                  <a:latin typeface="Agency FB" pitchFamily="34" charset="0"/>
                  <a:ea typeface="Microsoft YaHei" pitchFamily="34" charset="-122"/>
                </a:endParaRPr>
              </a:p>
            </p:txBody>
          </p:sp>
          <p:sp>
            <p:nvSpPr>
              <p:cNvPr id="52" name="TextBox 47"/>
              <p:cNvSpPr txBox="1"/>
              <p:nvPr/>
            </p:nvSpPr>
            <p:spPr>
              <a:xfrm rot="19888867">
                <a:off x="6919313" y="885516"/>
                <a:ext cx="1130043" cy="413744"/>
              </a:xfrm>
              <a:prstGeom prst="rect">
                <a:avLst/>
              </a:prstGeom>
              <a:noFill/>
            </p:spPr>
            <p:txBody>
              <a:bodyPr>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defRPr/>
                </a:pPr>
                <a:r>
                  <a:rPr lang="en-US" altLang="zh-CN" sz="2000" dirty="0">
                    <a:latin typeface="+mn-lt"/>
                  </a:rPr>
                  <a:t>04</a:t>
                </a:r>
                <a:endParaRPr lang="zh-CN" altLang="en-US" sz="2000" dirty="0">
                  <a:latin typeface="+mn-lt"/>
                </a:endParaRPr>
              </a:p>
            </p:txBody>
          </p:sp>
          <p:sp>
            <p:nvSpPr>
              <p:cNvPr id="53" name="TextBox 48"/>
              <p:cNvSpPr txBox="1"/>
              <p:nvPr/>
            </p:nvSpPr>
            <p:spPr>
              <a:xfrm rot="19979062">
                <a:off x="7281064" y="1304981"/>
                <a:ext cx="1245458" cy="85037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eaLnBrk="1" fontAlgn="auto" hangingPunct="1">
                  <a:lnSpc>
                    <a:spcPct val="100000"/>
                  </a:lnSpc>
                  <a:spcBef>
                    <a:spcPts val="0"/>
                  </a:spcBef>
                  <a:spcAft>
                    <a:spcPts val="0"/>
                  </a:spcAft>
                  <a:defRPr/>
                </a:pPr>
                <a:r>
                  <a:rPr lang="zh-TW" altLang="en-US" sz="2000" b="0" dirty="0">
                    <a:solidFill>
                      <a:schemeClr val="bg1"/>
                    </a:solidFill>
                    <a:latin typeface="+mn-lt"/>
                  </a:rPr>
                  <a:t>多元</a:t>
                </a:r>
                <a:endParaRPr lang="en-US" altLang="zh-TW" sz="2000" b="0" dirty="0">
                  <a:solidFill>
                    <a:schemeClr val="bg1"/>
                  </a:solidFill>
                  <a:latin typeface="+mn-lt"/>
                </a:endParaRPr>
              </a:p>
              <a:p>
                <a:pPr algn="ctr" eaLnBrk="1" fontAlgn="auto" hangingPunct="1">
                  <a:lnSpc>
                    <a:spcPct val="100000"/>
                  </a:lnSpc>
                  <a:spcBef>
                    <a:spcPts val="0"/>
                  </a:spcBef>
                  <a:spcAft>
                    <a:spcPts val="0"/>
                  </a:spcAft>
                  <a:defRPr/>
                </a:pPr>
                <a:r>
                  <a:rPr lang="zh-TW" altLang="en-US" sz="2000" b="0" dirty="0">
                    <a:solidFill>
                      <a:schemeClr val="bg1"/>
                    </a:solidFill>
                    <a:latin typeface="+mn-lt"/>
                  </a:rPr>
                  <a:t>學習</a:t>
                </a:r>
                <a:endParaRPr lang="zh-CN" altLang="en-US" sz="2000" b="0" dirty="0">
                  <a:solidFill>
                    <a:schemeClr val="bg1"/>
                  </a:solidFill>
                  <a:latin typeface="+mn-lt"/>
                </a:endParaRPr>
              </a:p>
            </p:txBody>
          </p:sp>
          <p:sp>
            <p:nvSpPr>
              <p:cNvPr id="54" name="TextBox 49"/>
              <p:cNvSpPr txBox="1"/>
              <p:nvPr/>
            </p:nvSpPr>
            <p:spPr>
              <a:xfrm rot="20110182">
                <a:off x="2745389" y="5341378"/>
                <a:ext cx="1913838" cy="701651"/>
              </a:xfrm>
              <a:prstGeom prst="rect">
                <a:avLst/>
              </a:prstGeom>
              <a:noFill/>
            </p:spPr>
            <p:txBody>
              <a:bodyPr>
                <a:spAutoFit/>
              </a:bodyPr>
              <a:lstStyle/>
              <a:p>
                <a:pPr marL="171450" indent="-171450" eaLnBrk="1" fontAlgn="auto" hangingPunct="1">
                  <a:spcBef>
                    <a:spcPts val="0"/>
                  </a:spcBef>
                  <a:spcAft>
                    <a:spcPts val="0"/>
                  </a:spcAft>
                  <a:buFont typeface="Arial" panose="020B0604020202020204" pitchFamily="34" charset="0"/>
                  <a:buChar char="•"/>
                  <a:defRPr/>
                </a:pPr>
                <a:r>
                  <a:rPr lang="zh-TW" altLang="en-US" sz="1600" b="1" dirty="0">
                    <a:latin typeface="微軟正黑體" panose="020B0604030504040204" pitchFamily="34" charset="-120"/>
                    <a:ea typeface="微軟正黑體" panose="020B0604030504040204" pitchFamily="34" charset="-120"/>
                  </a:rPr>
                  <a:t> 註冊課務組</a:t>
                </a:r>
                <a:endParaRPr lang="en-US" altLang="zh-TW" sz="16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    服務內容</a:t>
                </a:r>
                <a:endParaRPr lang="en-US" altLang="zh-TW" sz="1600" b="1" dirty="0">
                  <a:latin typeface="微軟正黑體" panose="020B0604030504040204" pitchFamily="34" charset="-120"/>
                  <a:ea typeface="微軟正黑體" panose="020B0604030504040204" pitchFamily="34" charset="-120"/>
                </a:endParaRPr>
              </a:p>
            </p:txBody>
          </p:sp>
          <p:sp>
            <p:nvSpPr>
              <p:cNvPr id="55" name="TextBox 50"/>
              <p:cNvSpPr txBox="1">
                <a:spLocks noChangeArrowheads="1"/>
              </p:cNvSpPr>
              <p:nvPr/>
            </p:nvSpPr>
            <p:spPr bwMode="auto">
              <a:xfrm rot="20110182">
                <a:off x="4555672" y="4511482"/>
                <a:ext cx="1722371" cy="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eaLnBrk="1" hangingPunct="1">
                  <a:spcBef>
                    <a:spcPct val="0"/>
                  </a:spcBef>
                </a:pPr>
                <a:r>
                  <a:rPr lang="zh-TW" altLang="en-US" sz="1600" b="1" dirty="0">
                    <a:latin typeface="微軟正黑體" pitchFamily="34" charset="-120"/>
                    <a:ea typeface="微軟正黑體" pitchFamily="34" charset="-120"/>
                  </a:rPr>
                  <a:t>在學、畢業</a:t>
                </a:r>
                <a:endParaRPr lang="en-US" altLang="zh-TW" sz="1600" b="1" dirty="0">
                  <a:latin typeface="微軟正黑體" pitchFamily="34" charset="-120"/>
                  <a:ea typeface="微軟正黑體" pitchFamily="34" charset="-120"/>
                </a:endParaRPr>
              </a:p>
              <a:p>
                <a:pPr eaLnBrk="1" hangingPunct="1">
                  <a:spcBef>
                    <a:spcPct val="0"/>
                  </a:spcBef>
                </a:pPr>
                <a:r>
                  <a:rPr lang="zh-TW" altLang="en-US" sz="1600" b="1" dirty="0">
                    <a:latin typeface="微軟正黑體" pitchFamily="34" charset="-120"/>
                    <a:ea typeface="微軟正黑體" pitchFamily="34" charset="-120"/>
                  </a:rPr>
                  <a:t>學術倫理</a:t>
                </a:r>
                <a:endParaRPr lang="en-US" altLang="zh-TW" sz="1600" b="1" dirty="0">
                  <a:latin typeface="微軟正黑體" pitchFamily="34" charset="-120"/>
                  <a:ea typeface="微軟正黑體" pitchFamily="34" charset="-120"/>
                </a:endParaRPr>
              </a:p>
            </p:txBody>
          </p:sp>
          <p:sp>
            <p:nvSpPr>
              <p:cNvPr id="56" name="TextBox 52"/>
              <p:cNvSpPr txBox="1">
                <a:spLocks noChangeArrowheads="1"/>
              </p:cNvSpPr>
              <p:nvPr/>
            </p:nvSpPr>
            <p:spPr bwMode="auto">
              <a:xfrm rot="-1489818">
                <a:off x="8350435" y="2487149"/>
                <a:ext cx="2314958" cy="99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eaLnBrk="1" hangingPunct="1">
                  <a:spcBef>
                    <a:spcPct val="0"/>
                  </a:spcBef>
                </a:pPr>
                <a:r>
                  <a:rPr lang="zh-TW" altLang="en-US" sz="1600" b="1">
                    <a:latin typeface="微軟正黑體" pitchFamily="34" charset="-120"/>
                    <a:ea typeface="微軟正黑體" pitchFamily="34" charset="-120"/>
                  </a:rPr>
                  <a:t>轉所機制</a:t>
                </a:r>
                <a:endParaRPr lang="en-US" altLang="zh-TW" sz="1600" b="1">
                  <a:latin typeface="微軟正黑體" pitchFamily="34" charset="-120"/>
                  <a:ea typeface="微軟正黑體" pitchFamily="34" charset="-120"/>
                </a:endParaRPr>
              </a:p>
              <a:p>
                <a:pPr eaLnBrk="1" hangingPunct="1">
                  <a:spcBef>
                    <a:spcPct val="0"/>
                  </a:spcBef>
                </a:pPr>
                <a:r>
                  <a:rPr lang="zh-TW" altLang="en-US" sz="1600" b="1">
                    <a:latin typeface="微軟正黑體" pitchFamily="34" charset="-120"/>
                    <a:ea typeface="微軟正黑體" pitchFamily="34" charset="-120"/>
                  </a:rPr>
                  <a:t>逕修讀博士班機制</a:t>
                </a:r>
                <a:endParaRPr lang="en-US" altLang="zh-TW" sz="1600" b="1">
                  <a:latin typeface="微軟正黑體" pitchFamily="34" charset="-120"/>
                  <a:ea typeface="微軟正黑體" pitchFamily="34" charset="-120"/>
                </a:endParaRPr>
              </a:p>
              <a:p>
                <a:pPr eaLnBrk="1" hangingPunct="1">
                  <a:spcBef>
                    <a:spcPct val="0"/>
                  </a:spcBef>
                </a:pPr>
                <a:r>
                  <a:rPr lang="zh-TW" altLang="en-US" sz="1600" b="1">
                    <a:latin typeface="微軟正黑體" pitchFamily="34" charset="-120"/>
                    <a:ea typeface="微軟正黑體" pitchFamily="34" charset="-120"/>
                  </a:rPr>
                  <a:t>雙聯學制</a:t>
                </a:r>
                <a:endParaRPr lang="en-GB" altLang="zh-TW" sz="1600" b="1">
                  <a:latin typeface="微軟正黑體" pitchFamily="34" charset="-120"/>
                  <a:ea typeface="微軟正黑體" pitchFamily="34" charset="-120"/>
                </a:endParaRPr>
              </a:p>
            </p:txBody>
          </p:sp>
          <p:sp>
            <p:nvSpPr>
              <p:cNvPr id="57" name="矩形 23"/>
              <p:cNvSpPr/>
              <p:nvPr/>
            </p:nvSpPr>
            <p:spPr>
              <a:xfrm rot="20272591">
                <a:off x="3041681" y="5379511"/>
                <a:ext cx="7648460" cy="1008623"/>
              </a:xfrm>
              <a:custGeom>
                <a:avLst/>
                <a:gdLst/>
                <a:ahLst/>
                <a:cxnLst/>
                <a:rect l="l" t="t" r="r" b="b"/>
                <a:pathLst>
                  <a:path w="7648785" h="1008112">
                    <a:moveTo>
                      <a:pt x="7648785" y="0"/>
                    </a:moveTo>
                    <a:lnTo>
                      <a:pt x="7238953" y="1008112"/>
                    </a:lnTo>
                    <a:lnTo>
                      <a:pt x="2479764" y="1008112"/>
                    </a:lnTo>
                    <a:lnTo>
                      <a:pt x="0" y="0"/>
                    </a:lnTo>
                    <a:close/>
                  </a:path>
                </a:pathLst>
              </a:custGeom>
              <a:solidFill>
                <a:schemeClr val="accent1"/>
              </a:solidFill>
              <a:ln w="25400" cap="flat" cmpd="sng" algn="ctr">
                <a:noFill/>
                <a:prstDash val="solid"/>
              </a:ln>
              <a:effectLst>
                <a:outerShdw blurRad="330200" dist="1270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050" kern="0">
                  <a:solidFill>
                    <a:sysClr val="window" lastClr="FFFFFF"/>
                  </a:solidFill>
                  <a:ea typeface="宋体"/>
                </a:endParaRPr>
              </a:p>
            </p:txBody>
          </p:sp>
          <p:sp>
            <p:nvSpPr>
              <p:cNvPr id="58" name="TextBox 54"/>
              <p:cNvSpPr txBox="1"/>
              <p:nvPr/>
            </p:nvSpPr>
            <p:spPr>
              <a:xfrm rot="20256548">
                <a:off x="4874555" y="5287567"/>
                <a:ext cx="4881922" cy="571998"/>
              </a:xfrm>
              <a:prstGeom prst="rect">
                <a:avLst/>
              </a:prstGeom>
              <a:noFill/>
            </p:spPr>
            <p:txBody>
              <a:bodyPr>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eaLnBrk="1" fontAlgn="auto" hangingPunct="1">
                  <a:lnSpc>
                    <a:spcPct val="100000"/>
                  </a:lnSpc>
                  <a:spcBef>
                    <a:spcPts val="0"/>
                  </a:spcBef>
                  <a:spcAft>
                    <a:spcPts val="0"/>
                  </a:spcAft>
                  <a:defRPr/>
                </a:pPr>
                <a:r>
                  <a:rPr lang="zh-TW" altLang="en-US" sz="2500" kern="0" dirty="0">
                    <a:solidFill>
                      <a:sysClr val="window" lastClr="FFFFFF"/>
                    </a:solidFill>
                    <a:latin typeface="+mn-lt"/>
                  </a:rPr>
                  <a:t>簡 報 大 綱</a:t>
                </a:r>
                <a:endParaRPr lang="zh-CN" altLang="en-US" sz="2500" kern="0" dirty="0">
                  <a:solidFill>
                    <a:sysClr val="window" lastClr="FFFFFF"/>
                  </a:solidFill>
                  <a:latin typeface="+mn-lt"/>
                </a:endParaRPr>
              </a:p>
            </p:txBody>
          </p:sp>
        </p:grpSp>
        <p:sp>
          <p:nvSpPr>
            <p:cNvPr id="37" name="TextBox 50"/>
            <p:cNvSpPr txBox="1">
              <a:spLocks noChangeArrowheads="1"/>
            </p:cNvSpPr>
            <p:nvPr/>
          </p:nvSpPr>
          <p:spPr bwMode="auto">
            <a:xfrm rot="-1489818">
              <a:off x="5122288" y="4066657"/>
              <a:ext cx="15874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eaLnBrk="1" hangingPunct="1">
                <a:spcBef>
                  <a:spcPct val="0"/>
                </a:spcBef>
              </a:pPr>
              <a:r>
                <a:rPr lang="zh-TW" altLang="en-US" sz="1600" b="1">
                  <a:latin typeface="微軟正黑體" pitchFamily="34" charset="-120"/>
                  <a:ea typeface="微軟正黑體" pitchFamily="34" charset="-120"/>
                </a:rPr>
                <a:t>入學獎學金</a:t>
              </a:r>
              <a:endParaRPr lang="en-US" altLang="zh-TW" sz="1600" b="1">
                <a:latin typeface="微軟正黑體" pitchFamily="34" charset="-120"/>
                <a:ea typeface="微軟正黑體" pitchFamily="34" charset="-120"/>
              </a:endParaRPr>
            </a:p>
            <a:p>
              <a:pPr eaLnBrk="1" hangingPunct="1">
                <a:spcBef>
                  <a:spcPct val="0"/>
                </a:spcBef>
              </a:pPr>
              <a:r>
                <a:rPr lang="zh-TW" altLang="en-US" sz="1600" b="1">
                  <a:latin typeface="微軟正黑體" pitchFamily="34" charset="-120"/>
                  <a:ea typeface="微軟正黑體" pitchFamily="34" charset="-120"/>
                </a:rPr>
                <a:t>在學獎學金</a:t>
              </a:r>
              <a:endParaRPr lang="en-GB" altLang="zh-TW" sz="1600" b="1">
                <a:latin typeface="微軟正黑體" pitchFamily="34" charset="-120"/>
                <a:ea typeface="微軟正黑體" pitchFamily="34" charset="-120"/>
              </a:endParaRPr>
            </a:p>
          </p:txBody>
        </p:sp>
      </p:grpSp>
    </p:spTree>
    <p:extLst>
      <p:ext uri="{BB962C8B-B14F-4D97-AF65-F5344CB8AC3E}">
        <p14:creationId xmlns:p14="http://schemas.microsoft.com/office/powerpoint/2010/main" val="3498166910"/>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p:cNvPr>
          <p:cNvSpPr/>
          <p:nvPr/>
        </p:nvSpPr>
        <p:spPr>
          <a:xfrm>
            <a:off x="-18705" y="-274869"/>
            <a:ext cx="9144000" cy="6858000"/>
          </a:xfrm>
          <a:prstGeom prst="rect">
            <a:avLst/>
          </a:prstGeom>
          <a:pattFill prst="lgGrid">
            <a:fgClr>
              <a:schemeClr val="bg1">
                <a:lumMod val="95000"/>
              </a:schemeClr>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grpSp>
        <p:nvGrpSpPr>
          <p:cNvPr id="6147" name="群組 33"/>
          <p:cNvGrpSpPr>
            <a:grpSpLocks/>
          </p:cNvGrpSpPr>
          <p:nvPr/>
        </p:nvGrpSpPr>
        <p:grpSpPr bwMode="auto">
          <a:xfrm>
            <a:off x="-18705" y="32343"/>
            <a:ext cx="9144000" cy="1452441"/>
            <a:chOff x="-19050" y="1409699"/>
            <a:chExt cx="12947392" cy="1344505"/>
          </a:xfrm>
        </p:grpSpPr>
        <p:sp>
          <p:nvSpPr>
            <p:cNvPr id="107" name="矩形 106">
              <a:extLst/>
            </p:cNvPr>
            <p:cNvSpPr/>
            <p:nvPr/>
          </p:nvSpPr>
          <p:spPr>
            <a:xfrm>
              <a:off x="-19050" y="1412873"/>
              <a:ext cx="12210807" cy="1291825"/>
            </a:xfrm>
            <a:prstGeom prst="rect">
              <a:avLst/>
            </a:prstGeom>
            <a:solidFill>
              <a:srgbClr val="F9AE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6164" name="圖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213" y="144905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圖片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060" y="144905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圖片 1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21060" y="144997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圖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4351" y="144905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圖片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693" y="1503848"/>
              <a:ext cx="792161" cy="7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矩形 112">
              <a:extLst/>
            </p:cNvPr>
            <p:cNvSpPr/>
            <p:nvPr/>
          </p:nvSpPr>
          <p:spPr>
            <a:xfrm rot="5400000">
              <a:off x="-276827" y="1983383"/>
              <a:ext cx="1291825" cy="144459"/>
            </a:xfrm>
            <a:prstGeom prst="rect">
              <a:avLst/>
            </a:prstGeom>
            <a:solidFill>
              <a:srgbClr val="C326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70" name="圖片 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38012" y="1442100"/>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圖片 23"/>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486808" y="143909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72" name="群組 31"/>
            <p:cNvGrpSpPr>
              <a:grpSpLocks/>
            </p:cNvGrpSpPr>
            <p:nvPr/>
          </p:nvGrpSpPr>
          <p:grpSpPr bwMode="auto">
            <a:xfrm>
              <a:off x="1772926" y="1439099"/>
              <a:ext cx="11155416" cy="1269953"/>
              <a:chOff x="1772926" y="1610549"/>
              <a:chExt cx="11155416" cy="1269953"/>
            </a:xfrm>
          </p:grpSpPr>
          <p:pic>
            <p:nvPicPr>
              <p:cNvPr id="6176"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788" y="162050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圖片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635" y="162050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圖片 2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49635" y="162142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圖片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2926" y="162050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圖片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6587" y="1620502"/>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圖片 29"/>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515383" y="161054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矩形 116">
              <a:extLst/>
            </p:cNvPr>
            <p:cNvSpPr/>
            <p:nvPr/>
          </p:nvSpPr>
          <p:spPr>
            <a:xfrm>
              <a:off x="1744628" y="1422395"/>
              <a:ext cx="10439192" cy="144418"/>
            </a:xfrm>
            <a:prstGeom prst="rect">
              <a:avLst/>
            </a:prstGeom>
            <a:solidFill>
              <a:srgbClr val="FABBB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18" name="矩形 117">
              <a:extLst/>
            </p:cNvPr>
            <p:cNvSpPr/>
            <p:nvPr/>
          </p:nvSpPr>
          <p:spPr>
            <a:xfrm>
              <a:off x="-15875" y="1409699"/>
              <a:ext cx="312732" cy="1288651"/>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19" name="文字方塊 118">
              <a:extLst/>
            </p:cNvPr>
            <p:cNvSpPr txBox="1"/>
            <p:nvPr/>
          </p:nvSpPr>
          <p:spPr>
            <a:xfrm>
              <a:off x="479415" y="2328578"/>
              <a:ext cx="3246978" cy="425626"/>
            </a:xfrm>
            <a:prstGeom prst="rect">
              <a:avLst/>
            </a:prstGeom>
            <a:noFill/>
            <a:effectLst>
              <a:outerShdw blurRad="50800" dist="38100" dir="2700000" algn="tl" rotWithShape="0">
                <a:prstClr val="black">
                  <a:alpha val="40000"/>
                </a:prstClr>
              </a:outerShdw>
            </a:effectLst>
          </p:spPr>
          <p:txBody>
            <a:bodyPr wrap="none">
              <a:spAutoFit/>
            </a:bodyPr>
            <a:lstStyle/>
            <a:p>
              <a:pPr eaLnBrk="1" hangingPunct="1">
                <a:lnSpc>
                  <a:spcPts val="1300"/>
                </a:lnSpc>
                <a:defRPr/>
              </a:pPr>
              <a:r>
                <a:rPr lang="zh-TW" altLang="en-US" sz="1400" b="1" dirty="0">
                  <a:solidFill>
                    <a:schemeClr val="bg1"/>
                  </a:solidFill>
                  <a:latin typeface="Arial Rounded MT Bold" panose="020F0704030504030204" pitchFamily="34" charset="0"/>
                  <a:ea typeface="微軟正黑體" panose="020B0604030504040204" pitchFamily="34" charset="-120"/>
                </a:rPr>
                <a:t>高雄醫學大學</a:t>
              </a:r>
              <a:endParaRPr lang="en-US" altLang="zh-TW" sz="1400" b="1" dirty="0">
                <a:solidFill>
                  <a:schemeClr val="bg1"/>
                </a:solidFill>
                <a:latin typeface="Arial Rounded MT Bold" panose="020F0704030504030204" pitchFamily="34" charset="0"/>
                <a:ea typeface="微軟正黑體" panose="020B0604030504040204" pitchFamily="34" charset="-120"/>
              </a:endParaRPr>
            </a:p>
            <a:p>
              <a:pPr eaLnBrk="1" hangingPunct="1">
                <a:lnSpc>
                  <a:spcPts val="1300"/>
                </a:lnSpc>
                <a:defRPr/>
              </a:pPr>
              <a:r>
                <a:rPr lang="en-US" altLang="zh-TW" sz="1000" dirty="0">
                  <a:solidFill>
                    <a:schemeClr val="bg1"/>
                  </a:solidFill>
                  <a:latin typeface="Arial Rounded MT Bold" panose="020F0704030504030204" pitchFamily="34" charset="0"/>
                  <a:ea typeface="微軟正黑體" panose="020B0604030504040204" pitchFamily="34" charset="-120"/>
                </a:rPr>
                <a:t>KAOHSIUNG MEDICAL UNIVERSITY</a:t>
              </a:r>
              <a:endParaRPr lang="zh-TW" altLang="en-US" sz="1000" dirty="0">
                <a:solidFill>
                  <a:schemeClr val="bg1"/>
                </a:solidFill>
                <a:latin typeface="Arial Rounded MT Bold" panose="020F0704030504030204" pitchFamily="34" charset="0"/>
                <a:ea typeface="微軟正黑體" panose="020B0604030504040204" pitchFamily="34" charset="-120"/>
              </a:endParaRPr>
            </a:p>
          </p:txBody>
        </p:sp>
      </p:grpSp>
      <p:sp>
        <p:nvSpPr>
          <p:cNvPr id="130" name="矩形 129">
            <a:extLst/>
          </p:cNvPr>
          <p:cNvSpPr/>
          <p:nvPr/>
        </p:nvSpPr>
        <p:spPr>
          <a:xfrm>
            <a:off x="0" y="6659564"/>
            <a:ext cx="9153525" cy="198437"/>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31" name="矩形 130">
            <a:extLst/>
          </p:cNvPr>
          <p:cNvSpPr/>
          <p:nvPr/>
        </p:nvSpPr>
        <p:spPr>
          <a:xfrm>
            <a:off x="-5953" y="6477001"/>
            <a:ext cx="9153526" cy="1825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1" name="矩形 60">
            <a:extLst/>
          </p:cNvPr>
          <p:cNvSpPr/>
          <p:nvPr/>
        </p:nvSpPr>
        <p:spPr>
          <a:xfrm>
            <a:off x="0" y="6659564"/>
            <a:ext cx="9153525" cy="198437"/>
          </a:xfrm>
          <a:prstGeom prst="rect">
            <a:avLst/>
          </a:prstGeom>
          <a:solidFill>
            <a:srgbClr val="F67E6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2" name="矩形 61">
            <a:extLst/>
          </p:cNvPr>
          <p:cNvSpPr/>
          <p:nvPr/>
        </p:nvSpPr>
        <p:spPr>
          <a:xfrm>
            <a:off x="-5953" y="6477001"/>
            <a:ext cx="9153526" cy="182563"/>
          </a:xfrm>
          <a:prstGeom prst="rect">
            <a:avLst/>
          </a:prstGeom>
          <a:solidFill>
            <a:srgbClr val="FDE0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59" name="圖片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87" t="13576" r="15253" b="15833"/>
          <a:stretch>
            <a:fillRect/>
          </a:stretch>
        </p:blipFill>
        <p:spPr bwMode="auto">
          <a:xfrm>
            <a:off x="7957664" y="5398086"/>
            <a:ext cx="1343804" cy="1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222645D-A22B-4C6B-BE38-E60D9C04FE68}" type="slidenum">
              <a:rPr lang="zh-TW" altLang="en-US" smtClean="0"/>
              <a:t>20</a:t>
            </a:fld>
            <a:endParaRPr lang="zh-TW" altLang="en-US" dirty="0"/>
          </a:p>
        </p:txBody>
      </p:sp>
      <p:sp>
        <p:nvSpPr>
          <p:cNvPr id="30" name="標題 1"/>
          <p:cNvSpPr txBox="1">
            <a:spLocks/>
          </p:cNvSpPr>
          <p:nvPr/>
        </p:nvSpPr>
        <p:spPr>
          <a:xfrm>
            <a:off x="226322" y="2749349"/>
            <a:ext cx="8062913"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b="1" dirty="0">
                <a:solidFill>
                  <a:srgbClr val="660066"/>
                </a:solidFill>
                <a:effectLst>
                  <a:outerShdw blurRad="38100" dist="38100" dir="2700000" algn="tl">
                    <a:srgbClr val="000000">
                      <a:alpha val="43137"/>
                    </a:srgbClr>
                  </a:outerShdw>
                </a:effectLst>
                <a:latin typeface="標楷體" pitchFamily="65" charset="-120"/>
                <a:ea typeface="標楷體" pitchFamily="65" charset="-120"/>
              </a:rPr>
              <a:t>四、多元學習</a:t>
            </a:r>
            <a:br>
              <a:rPr lang="en-US" altLang="zh-TW" b="1" dirty="0">
                <a:solidFill>
                  <a:srgbClr val="660066"/>
                </a:solidFill>
                <a:effectLst>
                  <a:outerShdw blurRad="38100" dist="38100" dir="2700000" algn="tl">
                    <a:srgbClr val="000000">
                      <a:alpha val="43137"/>
                    </a:srgbClr>
                  </a:outerShdw>
                </a:effectLst>
                <a:latin typeface="標楷體" pitchFamily="65" charset="-120"/>
                <a:ea typeface="標楷體" pitchFamily="65" charset="-120"/>
              </a:rPr>
            </a:br>
            <a:endParaRPr lang="zh-TW" altLang="en-US" b="1" dirty="0">
              <a:solidFill>
                <a:srgbClr val="660066"/>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2825327404"/>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21</a:t>
            </a:fld>
            <a:endParaRPr lang="zh-TW" altLang="en-US" dirty="0"/>
          </a:p>
        </p:txBody>
      </p:sp>
      <p:cxnSp>
        <p:nvCxnSpPr>
          <p:cNvPr id="13" name="直接连接符 7"/>
          <p:cNvCxnSpPr/>
          <p:nvPr/>
        </p:nvCxnSpPr>
        <p:spPr>
          <a:xfrm flipV="1">
            <a:off x="2934891" y="2725738"/>
            <a:ext cx="858839" cy="680659"/>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1699816" y="1250594"/>
            <a:ext cx="5689600" cy="3171825"/>
            <a:chOff x="1619250" y="1770063"/>
            <a:chExt cx="5689600" cy="3171825"/>
          </a:xfrm>
        </p:grpSpPr>
        <p:cxnSp>
          <p:nvCxnSpPr>
            <p:cNvPr id="18" name="直接连接符 6"/>
            <p:cNvCxnSpPr/>
            <p:nvPr/>
          </p:nvCxnSpPr>
          <p:spPr bwMode="auto">
            <a:xfrm flipV="1">
              <a:off x="2297113" y="2538413"/>
              <a:ext cx="1114425" cy="12700"/>
            </a:xfrm>
            <a:prstGeom prst="line">
              <a:avLst/>
            </a:prstGeom>
            <a:ln w="76200">
              <a:solidFill>
                <a:srgbClr val="498190"/>
              </a:solidFill>
            </a:ln>
          </p:spPr>
          <p:style>
            <a:lnRef idx="1">
              <a:schemeClr val="accent1"/>
            </a:lnRef>
            <a:fillRef idx="0">
              <a:schemeClr val="accent1"/>
            </a:fillRef>
            <a:effectRef idx="0">
              <a:schemeClr val="accent1"/>
            </a:effectRef>
            <a:fontRef idx="minor">
              <a:schemeClr val="tx1"/>
            </a:fontRef>
          </p:style>
        </p:cxnSp>
        <p:cxnSp>
          <p:nvCxnSpPr>
            <p:cNvPr id="19" name="直接连接符 8"/>
            <p:cNvCxnSpPr/>
            <p:nvPr/>
          </p:nvCxnSpPr>
          <p:spPr bwMode="auto">
            <a:xfrm flipV="1">
              <a:off x="4330700" y="2525713"/>
              <a:ext cx="0" cy="2119312"/>
            </a:xfrm>
            <a:prstGeom prst="line">
              <a:avLst/>
            </a:prstGeom>
            <a:ln w="76200">
              <a:solidFill>
                <a:srgbClr val="498190"/>
              </a:solidFill>
            </a:ln>
          </p:spPr>
          <p:style>
            <a:lnRef idx="1">
              <a:schemeClr val="accent1"/>
            </a:lnRef>
            <a:fillRef idx="0">
              <a:schemeClr val="accent1"/>
            </a:fillRef>
            <a:effectRef idx="0">
              <a:schemeClr val="accent1"/>
            </a:effectRef>
            <a:fontRef idx="minor">
              <a:schemeClr val="tx1"/>
            </a:fontRef>
          </p:style>
        </p:cxnSp>
        <p:cxnSp>
          <p:nvCxnSpPr>
            <p:cNvPr id="20" name="直接连接符 9"/>
            <p:cNvCxnSpPr/>
            <p:nvPr/>
          </p:nvCxnSpPr>
          <p:spPr bwMode="auto">
            <a:xfrm flipH="1" flipV="1">
              <a:off x="4848225" y="2946400"/>
              <a:ext cx="1257300" cy="1058863"/>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直接连接符 10"/>
            <p:cNvCxnSpPr/>
            <p:nvPr/>
          </p:nvCxnSpPr>
          <p:spPr bwMode="auto">
            <a:xfrm flipH="1">
              <a:off x="4776788" y="2465388"/>
              <a:ext cx="1846262" cy="0"/>
            </a:xfrm>
            <a:prstGeom prst="line">
              <a:avLst/>
            </a:prstGeom>
            <a:ln w="76200">
              <a:solidFill>
                <a:srgbClr val="498190"/>
              </a:solidFill>
            </a:ln>
          </p:spPr>
          <p:style>
            <a:lnRef idx="1">
              <a:schemeClr val="accent1"/>
            </a:lnRef>
            <a:fillRef idx="0">
              <a:schemeClr val="accent1"/>
            </a:fillRef>
            <a:effectRef idx="0">
              <a:schemeClr val="accent1"/>
            </a:effectRef>
            <a:fontRef idx="minor">
              <a:schemeClr val="tx1"/>
            </a:fontRef>
          </p:style>
        </p:cxnSp>
        <p:grpSp>
          <p:nvGrpSpPr>
            <p:cNvPr id="24" name="群組 21"/>
            <p:cNvGrpSpPr>
              <a:grpSpLocks/>
            </p:cNvGrpSpPr>
            <p:nvPr/>
          </p:nvGrpSpPr>
          <p:grpSpPr bwMode="auto">
            <a:xfrm>
              <a:off x="3416350" y="1770063"/>
              <a:ext cx="1818579" cy="1670234"/>
              <a:chOff x="4401453" y="1923858"/>
              <a:chExt cx="1426404" cy="1669835"/>
            </a:xfrm>
          </p:grpSpPr>
          <p:grpSp>
            <p:nvGrpSpPr>
              <p:cNvPr id="40" name="组合 30"/>
              <p:cNvGrpSpPr>
                <a:grpSpLocks/>
              </p:cNvGrpSpPr>
              <p:nvPr/>
            </p:nvGrpSpPr>
            <p:grpSpPr bwMode="auto">
              <a:xfrm>
                <a:off x="4401453" y="1923858"/>
                <a:ext cx="1426404" cy="1669835"/>
                <a:chOff x="304800" y="673100"/>
                <a:chExt cx="4000500" cy="4000500"/>
              </a:xfrm>
            </p:grpSpPr>
            <p:sp>
              <p:nvSpPr>
                <p:cNvPr id="42" name="同心圆 32"/>
                <p:cNvSpPr/>
                <p:nvPr/>
              </p:nvSpPr>
              <p:spPr>
                <a:xfrm>
                  <a:off x="304690" y="673100"/>
                  <a:ext cx="4002031" cy="4000059"/>
                </a:xfrm>
                <a:prstGeom prst="donut">
                  <a:avLst>
                    <a:gd name="adj" fmla="val 4879"/>
                  </a:avLst>
                </a:prstGeom>
                <a:solidFill>
                  <a:srgbClr val="4981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7">
                    <a:solidFill>
                      <a:schemeClr val="tx1">
                        <a:lumMod val="65000"/>
                        <a:lumOff val="35000"/>
                      </a:schemeClr>
                    </a:solidFill>
                    <a:latin typeface="微软雅黑" pitchFamily="34" charset="-122"/>
                    <a:ea typeface="微软雅黑" pitchFamily="34" charset="-122"/>
                  </a:endParaRPr>
                </a:p>
              </p:txBody>
            </p:sp>
            <p:sp>
              <p:nvSpPr>
                <p:cNvPr id="43" name="椭圆 33"/>
                <p:cNvSpPr/>
                <p:nvPr/>
              </p:nvSpPr>
              <p:spPr>
                <a:xfrm>
                  <a:off x="391995" y="760553"/>
                  <a:ext cx="3827422" cy="3825152"/>
                </a:xfrm>
                <a:prstGeom prst="ellipse">
                  <a:avLst/>
                </a:prstGeom>
                <a:solidFill>
                  <a:srgbClr val="4981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7">
                    <a:solidFill>
                      <a:schemeClr val="tx1">
                        <a:lumMod val="65000"/>
                        <a:lumOff val="35000"/>
                      </a:schemeClr>
                    </a:solidFill>
                    <a:latin typeface="微软雅黑" pitchFamily="34" charset="-122"/>
                    <a:ea typeface="微软雅黑" pitchFamily="34" charset="-122"/>
                  </a:endParaRPr>
                </a:p>
              </p:txBody>
            </p:sp>
          </p:grpSp>
          <p:sp>
            <p:nvSpPr>
              <p:cNvPr id="41" name="TextBox 31"/>
              <p:cNvSpPr txBox="1"/>
              <p:nvPr/>
            </p:nvSpPr>
            <p:spPr>
              <a:xfrm>
                <a:off x="4634259" y="2334922"/>
                <a:ext cx="968732" cy="81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1467">
                    <a:solidFill>
                      <a:schemeClr val="tx1">
                        <a:lumMod val="65000"/>
                        <a:lumOff val="35000"/>
                      </a:schemeClr>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TW" altLang="en-US" sz="2500" b="1" dirty="0">
                    <a:solidFill>
                      <a:schemeClr val="bg1"/>
                    </a:solidFill>
                    <a:latin typeface="微軟正黑體" panose="020B0604030504040204" pitchFamily="34" charset="-120"/>
                    <a:ea typeface="微軟正黑體" panose="020B0604030504040204" pitchFamily="34" charset="-120"/>
                  </a:rPr>
                  <a:t>雙聯</a:t>
                </a:r>
                <a:endParaRPr lang="en-US" altLang="zh-TW" sz="25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500" b="1" dirty="0">
                    <a:solidFill>
                      <a:schemeClr val="bg1"/>
                    </a:solidFill>
                    <a:latin typeface="微軟正黑體" panose="020B0604030504040204" pitchFamily="34" charset="-120"/>
                    <a:ea typeface="微軟正黑體" panose="020B0604030504040204" pitchFamily="34" charset="-120"/>
                  </a:rPr>
                  <a:t>學校</a:t>
                </a:r>
                <a:endParaRPr lang="zh-CN" altLang="en-US" sz="2500" b="1" dirty="0">
                  <a:solidFill>
                    <a:schemeClr val="bg1"/>
                  </a:solidFill>
                  <a:latin typeface="微軟正黑體" panose="020B0604030504040204" pitchFamily="34" charset="-120"/>
                  <a:ea typeface="微軟正黑體" panose="020B0604030504040204" pitchFamily="34" charset="-120"/>
                </a:endParaRPr>
              </a:p>
            </p:txBody>
          </p:sp>
        </p:grpSp>
        <p:grpSp>
          <p:nvGrpSpPr>
            <p:cNvPr id="25" name="群組 3"/>
            <p:cNvGrpSpPr>
              <a:grpSpLocks/>
            </p:cNvGrpSpPr>
            <p:nvPr/>
          </p:nvGrpSpPr>
          <p:grpSpPr bwMode="auto">
            <a:xfrm>
              <a:off x="1619250" y="2168824"/>
              <a:ext cx="1256476" cy="828383"/>
              <a:chOff x="1403648" y="2306638"/>
              <a:chExt cx="967959" cy="828185"/>
            </a:xfrm>
          </p:grpSpPr>
          <p:sp>
            <p:nvSpPr>
              <p:cNvPr id="38" name="椭圆 17"/>
              <p:cNvSpPr/>
              <p:nvPr/>
            </p:nvSpPr>
            <p:spPr>
              <a:xfrm>
                <a:off x="1551628" y="2306339"/>
                <a:ext cx="671411" cy="785625"/>
              </a:xfrm>
              <a:prstGeom prst="ellipse">
                <a:avLst/>
              </a:prstGeom>
              <a:solidFill>
                <a:srgbClr val="4981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7">
                  <a:solidFill>
                    <a:schemeClr val="tx1">
                      <a:lumMod val="65000"/>
                      <a:lumOff val="35000"/>
                    </a:schemeClr>
                  </a:solidFill>
                  <a:latin typeface="微软雅黑" pitchFamily="34" charset="-122"/>
                  <a:ea typeface="微软雅黑" pitchFamily="34" charset="-122"/>
                </a:endParaRPr>
              </a:p>
            </p:txBody>
          </p:sp>
          <p:sp>
            <p:nvSpPr>
              <p:cNvPr id="39" name="TextBox 31"/>
              <p:cNvSpPr txBox="1"/>
              <p:nvPr/>
            </p:nvSpPr>
            <p:spPr>
              <a:xfrm>
                <a:off x="1403648" y="2319036"/>
                <a:ext cx="967371" cy="81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1467">
                    <a:solidFill>
                      <a:schemeClr val="tx1">
                        <a:lumMod val="65000"/>
                        <a:lumOff val="35000"/>
                      </a:schemeClr>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altLang="zh-CN" sz="2400" b="1" dirty="0">
                    <a:solidFill>
                      <a:schemeClr val="bg1"/>
                    </a:solidFill>
                  </a:rPr>
                  <a:t>01</a:t>
                </a:r>
                <a:endParaRPr lang="zh-CN" altLang="en-US" sz="2400" b="1" dirty="0">
                  <a:solidFill>
                    <a:schemeClr val="bg1"/>
                  </a:solidFill>
                </a:endParaRPr>
              </a:p>
            </p:txBody>
          </p:sp>
        </p:grpSp>
        <p:grpSp>
          <p:nvGrpSpPr>
            <p:cNvPr id="26" name="群組 5"/>
            <p:cNvGrpSpPr>
              <a:grpSpLocks/>
            </p:cNvGrpSpPr>
            <p:nvPr/>
          </p:nvGrpSpPr>
          <p:grpSpPr bwMode="auto">
            <a:xfrm>
              <a:off x="1969200" y="3710145"/>
              <a:ext cx="1243013" cy="829947"/>
              <a:chOff x="3142441" y="3719742"/>
              <a:chExt cx="967931" cy="829748"/>
            </a:xfrm>
          </p:grpSpPr>
          <p:sp>
            <p:nvSpPr>
              <p:cNvPr id="36" name="椭圆 12"/>
              <p:cNvSpPr/>
              <p:nvPr/>
            </p:nvSpPr>
            <p:spPr>
              <a:xfrm>
                <a:off x="3290782" y="3765452"/>
                <a:ext cx="671247" cy="784038"/>
              </a:xfrm>
              <a:prstGeom prst="ellipse">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7">
                  <a:solidFill>
                    <a:schemeClr val="tx1">
                      <a:lumMod val="65000"/>
                      <a:lumOff val="35000"/>
                    </a:schemeClr>
                  </a:solidFill>
                  <a:latin typeface="微软雅黑" pitchFamily="34" charset="-122"/>
                  <a:ea typeface="微软雅黑" pitchFamily="34" charset="-122"/>
                </a:endParaRPr>
              </a:p>
            </p:txBody>
          </p:sp>
          <p:sp>
            <p:nvSpPr>
              <p:cNvPr id="37" name="TextBox 31"/>
              <p:cNvSpPr txBox="1"/>
              <p:nvPr/>
            </p:nvSpPr>
            <p:spPr>
              <a:xfrm>
                <a:off x="3142441" y="3719742"/>
                <a:ext cx="967931" cy="814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1467">
                    <a:solidFill>
                      <a:schemeClr val="tx1">
                        <a:lumMod val="65000"/>
                        <a:lumOff val="35000"/>
                      </a:schemeClr>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altLang="zh-CN" sz="2400" b="1" dirty="0">
                    <a:solidFill>
                      <a:schemeClr val="bg1"/>
                    </a:solidFill>
                  </a:rPr>
                  <a:t>02</a:t>
                </a:r>
                <a:endParaRPr lang="zh-CN" altLang="en-US" sz="2400" b="1" dirty="0">
                  <a:solidFill>
                    <a:schemeClr val="bg1"/>
                  </a:solidFill>
                </a:endParaRPr>
              </a:p>
            </p:txBody>
          </p:sp>
        </p:grpSp>
        <p:grpSp>
          <p:nvGrpSpPr>
            <p:cNvPr id="27" name="群組 18"/>
            <p:cNvGrpSpPr>
              <a:grpSpLocks/>
            </p:cNvGrpSpPr>
            <p:nvPr/>
          </p:nvGrpSpPr>
          <p:grpSpPr bwMode="auto">
            <a:xfrm>
              <a:off x="3770094" y="4126161"/>
              <a:ext cx="1150259" cy="815727"/>
              <a:chOff x="4033621" y="4404070"/>
              <a:chExt cx="967959" cy="815532"/>
            </a:xfrm>
          </p:grpSpPr>
          <p:sp>
            <p:nvSpPr>
              <p:cNvPr id="34" name="椭圆 13"/>
              <p:cNvSpPr/>
              <p:nvPr/>
            </p:nvSpPr>
            <p:spPr>
              <a:xfrm>
                <a:off x="4182090" y="4410171"/>
                <a:ext cx="670624" cy="785624"/>
              </a:xfrm>
              <a:prstGeom prst="ellipse">
                <a:avLst/>
              </a:prstGeom>
              <a:solidFill>
                <a:srgbClr val="4981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7">
                  <a:solidFill>
                    <a:schemeClr val="tx1">
                      <a:lumMod val="65000"/>
                      <a:lumOff val="35000"/>
                    </a:schemeClr>
                  </a:solidFill>
                  <a:latin typeface="微软雅黑" pitchFamily="34" charset="-122"/>
                  <a:ea typeface="微软雅黑" pitchFamily="34" charset="-122"/>
                </a:endParaRPr>
              </a:p>
            </p:txBody>
          </p:sp>
          <p:sp>
            <p:nvSpPr>
              <p:cNvPr id="35" name="TextBox 31"/>
              <p:cNvSpPr txBox="1"/>
              <p:nvPr/>
            </p:nvSpPr>
            <p:spPr>
              <a:xfrm>
                <a:off x="4033805" y="4403822"/>
                <a:ext cx="967194" cy="81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1467">
                    <a:solidFill>
                      <a:schemeClr val="tx1">
                        <a:lumMod val="65000"/>
                        <a:lumOff val="35000"/>
                      </a:schemeClr>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altLang="zh-CN" sz="2400" b="1" dirty="0">
                    <a:solidFill>
                      <a:schemeClr val="bg1"/>
                    </a:solidFill>
                  </a:rPr>
                  <a:t>03</a:t>
                </a:r>
                <a:endParaRPr lang="zh-CN" altLang="en-US" sz="2400" b="1" dirty="0">
                  <a:solidFill>
                    <a:schemeClr val="bg1"/>
                  </a:solidFill>
                </a:endParaRPr>
              </a:p>
            </p:txBody>
          </p:sp>
        </p:grpSp>
        <p:grpSp>
          <p:nvGrpSpPr>
            <p:cNvPr id="28" name="群組 19"/>
            <p:cNvGrpSpPr>
              <a:grpSpLocks/>
            </p:cNvGrpSpPr>
            <p:nvPr/>
          </p:nvGrpSpPr>
          <p:grpSpPr bwMode="auto">
            <a:xfrm>
              <a:off x="5520880" y="3507432"/>
              <a:ext cx="1139788" cy="786229"/>
              <a:chOff x="5369251" y="4370252"/>
              <a:chExt cx="827900" cy="786041"/>
            </a:xfrm>
          </p:grpSpPr>
          <p:sp>
            <p:nvSpPr>
              <p:cNvPr id="32" name="椭圆 14"/>
              <p:cNvSpPr/>
              <p:nvPr/>
            </p:nvSpPr>
            <p:spPr>
              <a:xfrm>
                <a:off x="5456057" y="4369608"/>
                <a:ext cx="671105" cy="787212"/>
              </a:xfrm>
              <a:prstGeom prst="ellipse">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7">
                  <a:solidFill>
                    <a:schemeClr val="tx1">
                      <a:lumMod val="65000"/>
                      <a:lumOff val="35000"/>
                    </a:schemeClr>
                  </a:solidFill>
                  <a:latin typeface="微软雅黑" pitchFamily="34" charset="-122"/>
                  <a:ea typeface="微软雅黑" pitchFamily="34" charset="-122"/>
                </a:endParaRPr>
              </a:p>
            </p:txBody>
          </p:sp>
          <p:sp>
            <p:nvSpPr>
              <p:cNvPr id="33" name="TextBox 31"/>
              <p:cNvSpPr txBox="1"/>
              <p:nvPr/>
            </p:nvSpPr>
            <p:spPr>
              <a:xfrm>
                <a:off x="5369574" y="4436267"/>
                <a:ext cx="827927" cy="6554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1467">
                    <a:solidFill>
                      <a:schemeClr val="tx1">
                        <a:lumMod val="65000"/>
                        <a:lumOff val="35000"/>
                      </a:schemeClr>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altLang="zh-CN" sz="2400" b="1" dirty="0">
                    <a:solidFill>
                      <a:schemeClr val="bg1"/>
                    </a:solidFill>
                  </a:rPr>
                  <a:t>04</a:t>
                </a:r>
                <a:endParaRPr lang="zh-CN" altLang="en-US" sz="2400" b="1" dirty="0">
                  <a:solidFill>
                    <a:schemeClr val="bg1"/>
                  </a:solidFill>
                </a:endParaRPr>
              </a:p>
            </p:txBody>
          </p:sp>
        </p:grpSp>
        <p:grpSp>
          <p:nvGrpSpPr>
            <p:cNvPr id="29" name="群組 20"/>
            <p:cNvGrpSpPr>
              <a:grpSpLocks/>
            </p:cNvGrpSpPr>
            <p:nvPr/>
          </p:nvGrpSpPr>
          <p:grpSpPr bwMode="auto">
            <a:xfrm>
              <a:off x="6084506" y="2109455"/>
              <a:ext cx="1224344" cy="815727"/>
              <a:chOff x="6162099" y="2615705"/>
              <a:chExt cx="967959" cy="815532"/>
            </a:xfrm>
          </p:grpSpPr>
          <p:sp>
            <p:nvSpPr>
              <p:cNvPr id="30" name="椭圆 15"/>
              <p:cNvSpPr/>
              <p:nvPr/>
            </p:nvSpPr>
            <p:spPr>
              <a:xfrm>
                <a:off x="6275357" y="2639844"/>
                <a:ext cx="684012" cy="791974"/>
              </a:xfrm>
              <a:prstGeom prst="ellipse">
                <a:avLst/>
              </a:prstGeom>
              <a:solidFill>
                <a:srgbClr val="4981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7">
                  <a:solidFill>
                    <a:schemeClr val="tx1">
                      <a:lumMod val="65000"/>
                      <a:lumOff val="35000"/>
                    </a:schemeClr>
                  </a:solidFill>
                  <a:latin typeface="微软雅黑" pitchFamily="34" charset="-122"/>
                  <a:ea typeface="微软雅黑" pitchFamily="34" charset="-122"/>
                </a:endParaRPr>
              </a:p>
            </p:txBody>
          </p:sp>
          <p:sp>
            <p:nvSpPr>
              <p:cNvPr id="31" name="TextBox 31"/>
              <p:cNvSpPr txBox="1"/>
              <p:nvPr/>
            </p:nvSpPr>
            <p:spPr>
              <a:xfrm>
                <a:off x="6162401" y="2616038"/>
                <a:ext cx="967657" cy="81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1467">
                    <a:solidFill>
                      <a:schemeClr val="tx1">
                        <a:lumMod val="65000"/>
                        <a:lumOff val="35000"/>
                      </a:schemeClr>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altLang="zh-CN" sz="2400" b="1" dirty="0">
                    <a:solidFill>
                      <a:schemeClr val="bg1"/>
                    </a:solidFill>
                  </a:rPr>
                  <a:t>05</a:t>
                </a:r>
                <a:endParaRPr lang="zh-CN" altLang="en-US" sz="2400" b="1" dirty="0">
                  <a:solidFill>
                    <a:schemeClr val="bg1"/>
                  </a:solidFill>
                </a:endParaRPr>
              </a:p>
            </p:txBody>
          </p:sp>
        </p:grpSp>
      </p:grpSp>
      <p:sp>
        <p:nvSpPr>
          <p:cNvPr id="44" name="TextBox 72"/>
          <p:cNvSpPr txBox="1"/>
          <p:nvPr/>
        </p:nvSpPr>
        <p:spPr>
          <a:xfrm>
            <a:off x="437449" y="1678627"/>
            <a:ext cx="1560512" cy="1077913"/>
          </a:xfrm>
          <a:prstGeom prst="rect">
            <a:avLst/>
          </a:prstGeom>
          <a:noFill/>
        </p:spPr>
        <p:txBody>
          <a:bodyPr>
            <a:spAutoFit/>
          </a:bodyPr>
          <a:lstStyle/>
          <a:p>
            <a:pPr algn="ctr">
              <a:spcAft>
                <a:spcPts val="0"/>
              </a:spcAft>
              <a:defRPr/>
            </a:pPr>
            <a:r>
              <a:rPr lang="zh-TW"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瑞典</a:t>
            </a:r>
            <a:endParaRPr lang="en-US"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defRPr/>
            </a:pPr>
            <a:r>
              <a:rPr lang="zh-TW"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烏普薩拉大學</a:t>
            </a:r>
            <a:r>
              <a:rPr lang="en-US"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Uppsala University</a:t>
            </a:r>
            <a:endParaRPr lang="zh-TW"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5" name="矩形 44"/>
          <p:cNvSpPr/>
          <p:nvPr/>
        </p:nvSpPr>
        <p:spPr>
          <a:xfrm>
            <a:off x="474291" y="4077072"/>
            <a:ext cx="3449637" cy="922338"/>
          </a:xfrm>
          <a:prstGeom prst="rect">
            <a:avLst/>
          </a:prstGeom>
        </p:spPr>
        <p:txBody>
          <a:bodyPr>
            <a:spAutoFit/>
          </a:bodyPr>
          <a:lstStyle/>
          <a:p>
            <a:pPr algn="ctr">
              <a:spcAft>
                <a:spcPts val="0"/>
              </a:spcAft>
              <a:defRPr/>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美國加州大學</a:t>
            </a: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defRPr/>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爾灣分校</a:t>
            </a:r>
          </a:p>
          <a:p>
            <a:pPr algn="ctr">
              <a:spcAft>
                <a:spcPts val="0"/>
              </a:spcAft>
              <a:defRPr/>
            </a:pP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University of California, Irvine</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6" name="矩形 45"/>
          <p:cNvSpPr/>
          <p:nvPr/>
        </p:nvSpPr>
        <p:spPr>
          <a:xfrm>
            <a:off x="3452964" y="4568404"/>
            <a:ext cx="2740025" cy="862012"/>
          </a:xfrm>
          <a:prstGeom prst="rect">
            <a:avLst/>
          </a:prstGeom>
          <a:noFill/>
        </p:spPr>
        <p:txBody>
          <a:bodyPr>
            <a:spAutoFit/>
          </a:bodyPr>
          <a:lstStyle/>
          <a:p>
            <a:pPr algn="ctr">
              <a:spcAft>
                <a:spcPts val="0"/>
              </a:spcAft>
              <a:defRPr/>
            </a:pPr>
            <a:r>
              <a:rPr lang="zh-TW"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法國</a:t>
            </a:r>
            <a:endParaRPr lang="en-US"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defRPr/>
            </a:pPr>
            <a:r>
              <a:rPr lang="zh-TW"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艾克斯馬賽大學</a:t>
            </a:r>
          </a:p>
          <a:p>
            <a:pPr algn="ctr">
              <a:spcAft>
                <a:spcPts val="0"/>
              </a:spcAft>
              <a:defRPr/>
            </a:pPr>
            <a:r>
              <a:rPr lang="en-US"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Aix-Marseille University</a:t>
            </a:r>
            <a:endParaRPr lang="zh-TW"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矩形 46"/>
          <p:cNvSpPr/>
          <p:nvPr/>
        </p:nvSpPr>
        <p:spPr>
          <a:xfrm>
            <a:off x="6355001" y="3732213"/>
            <a:ext cx="2736850" cy="646112"/>
          </a:xfrm>
          <a:prstGeom prst="rect">
            <a:avLst/>
          </a:prstGeom>
        </p:spPr>
        <p:txBody>
          <a:bodyPr>
            <a:spAutoFit/>
          </a:bodyPr>
          <a:lstStyle/>
          <a:p>
            <a:pPr algn="ctr">
              <a:spcAft>
                <a:spcPts val="0"/>
              </a:spcAft>
              <a:defRPr/>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匈牙利賽格德大學</a:t>
            </a:r>
          </a:p>
          <a:p>
            <a:pPr algn="ctr">
              <a:spcAft>
                <a:spcPts val="0"/>
              </a:spcAft>
              <a:defRPr/>
            </a:pP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University of Szeged</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矩形 47"/>
          <p:cNvSpPr/>
          <p:nvPr/>
        </p:nvSpPr>
        <p:spPr>
          <a:xfrm>
            <a:off x="7227398" y="1727993"/>
            <a:ext cx="1860550" cy="584200"/>
          </a:xfrm>
          <a:prstGeom prst="rect">
            <a:avLst/>
          </a:prstGeom>
          <a:noFill/>
        </p:spPr>
        <p:txBody>
          <a:bodyPr>
            <a:spAutoFit/>
          </a:bodyPr>
          <a:lstStyle/>
          <a:p>
            <a:pPr algn="ctr">
              <a:spcAft>
                <a:spcPts val="0"/>
              </a:spcAft>
              <a:defRPr/>
            </a:pPr>
            <a:r>
              <a:rPr lang="zh-TW"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澳洲格里菲斯大學</a:t>
            </a:r>
            <a:endParaRPr lang="en-US"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defRPr/>
            </a:pPr>
            <a:r>
              <a:rPr lang="en-US" altLang="zh-TW"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Griffith University</a:t>
            </a:r>
            <a:endParaRPr lang="zh-TW" altLang="en-US" sz="1600"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9" name="矩形 13"/>
          <p:cNvSpPr>
            <a:spLocks noChangeArrowheads="1"/>
          </p:cNvSpPr>
          <p:nvPr/>
        </p:nvSpPr>
        <p:spPr bwMode="auto">
          <a:xfrm>
            <a:off x="171451" y="157163"/>
            <a:ext cx="9144000" cy="708025"/>
          </a:xfrm>
          <a:prstGeom prst="rect">
            <a:avLst/>
          </a:prstGeom>
          <a:noFill/>
          <a:ln w="9525">
            <a:noFill/>
            <a:miter lim="800000"/>
            <a:headEnd/>
            <a:tailEnd/>
          </a:ln>
        </p:spPr>
        <p:txBody>
          <a:bodyPr>
            <a:spAutoFit/>
          </a:bodyPr>
          <a:lstStyle/>
          <a:p>
            <a:pPr algn="ctr">
              <a:defRPr/>
            </a:pP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推動雙聯學位，提升國際移動力</a:t>
            </a:r>
          </a:p>
        </p:txBody>
      </p:sp>
      <p:sp>
        <p:nvSpPr>
          <p:cNvPr id="50" name="矩形 49"/>
          <p:cNvSpPr/>
          <p:nvPr/>
        </p:nvSpPr>
        <p:spPr>
          <a:xfrm>
            <a:off x="1125288" y="6076748"/>
            <a:ext cx="6697662" cy="646113"/>
          </a:xfrm>
          <a:prstGeom prst="rect">
            <a:avLst/>
          </a:prstGeom>
        </p:spPr>
        <p:txBody>
          <a:bodyPr>
            <a:spAutoFit/>
          </a:bodyPr>
          <a:lstStyle/>
          <a:p>
            <a:pPr>
              <a:defRPr/>
            </a:pPr>
            <a:r>
              <a:rPr kumimoji="0" lang="en-US" altLang="zh-TW" b="1" dirty="0">
                <a:solidFill>
                  <a:schemeClr val="accent6">
                    <a:lumMod val="75000"/>
                  </a:schemeClr>
                </a:solidFill>
                <a:latin typeface="微軟正黑體" panose="020B0604030504040204" pitchFamily="34" charset="-120"/>
                <a:ea typeface="微軟正黑體" panose="020B0604030504040204" pitchFamily="34" charset="-120"/>
              </a:rPr>
              <a:t>※</a:t>
            </a:r>
            <a:r>
              <a:rPr kumimoji="0" lang="zh-TW" altLang="en-US" b="1" dirty="0">
                <a:solidFill>
                  <a:schemeClr val="accent6">
                    <a:lumMod val="75000"/>
                  </a:schemeClr>
                </a:solidFill>
                <a:latin typeface="微軟正黑體" panose="020B0604030504040204" pitchFamily="34" charset="-120"/>
                <a:ea typeface="微軟正黑體" panose="020B0604030504040204" pitchFamily="34" charset="-120"/>
              </a:rPr>
              <a:t>自</a:t>
            </a:r>
            <a:r>
              <a:rPr kumimoji="0" lang="en-US" altLang="zh-TW" b="1" dirty="0">
                <a:solidFill>
                  <a:schemeClr val="accent6">
                    <a:lumMod val="75000"/>
                  </a:schemeClr>
                </a:solidFill>
                <a:latin typeface="微軟正黑體" panose="020B0604030504040204" pitchFamily="34" charset="-120"/>
                <a:ea typeface="微軟正黑體" panose="020B0604030504040204" pitchFamily="34" charset="-120"/>
              </a:rPr>
              <a:t>100</a:t>
            </a:r>
            <a:r>
              <a:rPr kumimoji="0" lang="zh-TW" altLang="en-US" b="1" dirty="0">
                <a:solidFill>
                  <a:schemeClr val="accent6">
                    <a:lumMod val="75000"/>
                  </a:schemeClr>
                </a:solidFill>
                <a:latin typeface="微軟正黑體" panose="020B0604030504040204" pitchFamily="34" charset="-120"/>
                <a:ea typeface="微軟正黑體" panose="020B0604030504040204" pitchFamily="34" charset="-120"/>
              </a:rPr>
              <a:t>學年度起，本校已有</a:t>
            </a:r>
            <a:r>
              <a:rPr kumimoji="0" lang="en-US" altLang="zh-TW" b="1" dirty="0">
                <a:solidFill>
                  <a:schemeClr val="accent6">
                    <a:lumMod val="75000"/>
                  </a:schemeClr>
                </a:solidFill>
                <a:latin typeface="微軟正黑體" panose="020B0604030504040204" pitchFamily="34" charset="-120"/>
                <a:ea typeface="微軟正黑體" panose="020B0604030504040204" pitchFamily="34" charset="-120"/>
              </a:rPr>
              <a:t>16</a:t>
            </a:r>
            <a:r>
              <a:rPr kumimoji="0" lang="zh-TW" altLang="en-US" b="1" dirty="0">
                <a:solidFill>
                  <a:schemeClr val="accent6">
                    <a:lumMod val="75000"/>
                  </a:schemeClr>
                </a:solidFill>
                <a:latin typeface="微軟正黑體" panose="020B0604030504040204" pitchFamily="34" charset="-120"/>
                <a:ea typeface="微軟正黑體" panose="020B0604030504040204" pitchFamily="34" charset="-120"/>
              </a:rPr>
              <a:t>位學生就讀雙聯學制博士學位，</a:t>
            </a:r>
            <a:endParaRPr kumimoji="0" lang="en-US" altLang="zh-TW" b="1" dirty="0">
              <a:solidFill>
                <a:schemeClr val="accent6">
                  <a:lumMod val="75000"/>
                </a:schemeClr>
              </a:solidFill>
              <a:latin typeface="微軟正黑體" panose="020B0604030504040204" pitchFamily="34" charset="-120"/>
              <a:ea typeface="微軟正黑體" panose="020B0604030504040204" pitchFamily="34" charset="-120"/>
            </a:endParaRPr>
          </a:p>
          <a:p>
            <a:pPr>
              <a:defRPr/>
            </a:pPr>
            <a:r>
              <a:rPr kumimoji="0" lang="zh-TW" altLang="en-US" b="1" dirty="0">
                <a:solidFill>
                  <a:schemeClr val="accent6">
                    <a:lumMod val="75000"/>
                  </a:schemeClr>
                </a:solidFill>
                <a:latin typeface="微軟正黑體" panose="020B0604030504040204" pitchFamily="34" charset="-120"/>
                <a:ea typeface="微軟正黑體" panose="020B0604030504040204" pitchFamily="34" charset="-120"/>
              </a:rPr>
              <a:t>   已有</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rPr>
              <a:t>9</a:t>
            </a:r>
            <a:r>
              <a:rPr kumimoji="0" lang="zh-TW" altLang="en-US" b="1" dirty="0">
                <a:solidFill>
                  <a:schemeClr val="accent6">
                    <a:lumMod val="75000"/>
                  </a:schemeClr>
                </a:solidFill>
                <a:latin typeface="微軟正黑體" panose="020B0604030504040204" pitchFamily="34" charset="-120"/>
                <a:ea typeface="微軟正黑體" panose="020B0604030504040204" pitchFamily="34" charset="-120"/>
              </a:rPr>
              <a:t>位學生取得雙聯學制博士學位。</a:t>
            </a:r>
            <a:endParaRPr lang="zh-TW" altLang="en-US" dirty="0">
              <a:solidFill>
                <a:schemeClr val="accent6">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1114241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943000"/>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22</a:t>
            </a:fld>
            <a:endParaRPr lang="zh-TW" altLang="en-US" dirty="0"/>
          </a:p>
        </p:txBody>
      </p:sp>
      <p:pic>
        <p:nvPicPr>
          <p:cNvPr id="13" name="圖片 42"/>
          <p:cNvPicPr>
            <a:picLocks noChangeAspect="1"/>
          </p:cNvPicPr>
          <p:nvPr/>
        </p:nvPicPr>
        <p:blipFill>
          <a:blip r:embed="rId4">
            <a:extLst>
              <a:ext uri="{28A0092B-C50C-407E-A947-70E740481C1C}">
                <a14:useLocalDpi xmlns:a14="http://schemas.microsoft.com/office/drawing/2010/main" val="0"/>
              </a:ext>
            </a:extLst>
          </a:blip>
          <a:srcRect l="9143" t="5583" r="68823" b="59454"/>
          <a:stretch>
            <a:fillRect/>
          </a:stretch>
        </p:blipFill>
        <p:spPr bwMode="auto">
          <a:xfrm rot="2261226">
            <a:off x="5013325" y="1614488"/>
            <a:ext cx="12334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3"/>
          <p:cNvSpPr>
            <a:spLocks noChangeArrowheads="1"/>
          </p:cNvSpPr>
          <p:nvPr/>
        </p:nvSpPr>
        <p:spPr bwMode="auto">
          <a:xfrm>
            <a:off x="77391" y="29061"/>
            <a:ext cx="9144000" cy="708025"/>
          </a:xfrm>
          <a:prstGeom prst="rect">
            <a:avLst/>
          </a:prstGeom>
          <a:noFill/>
          <a:ln w="9525">
            <a:noFill/>
            <a:miter lim="800000"/>
            <a:headEnd/>
            <a:tailEnd/>
          </a:ln>
        </p:spPr>
        <p:txBody>
          <a:bodyPr>
            <a:spAutoFit/>
          </a:bodyPr>
          <a:lstStyle/>
          <a:p>
            <a:pPr algn="ctr">
              <a:defRPr/>
            </a:pPr>
            <a:r>
              <a:rPr lang="en-US" altLang="zh-TW"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2.</a:t>
            </a: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學生逕修讀博士學位</a:t>
            </a:r>
          </a:p>
        </p:txBody>
      </p:sp>
      <p:grpSp>
        <p:nvGrpSpPr>
          <p:cNvPr id="18" name="群組 1"/>
          <p:cNvGrpSpPr>
            <a:grpSpLocks/>
          </p:cNvGrpSpPr>
          <p:nvPr/>
        </p:nvGrpSpPr>
        <p:grpSpPr bwMode="auto">
          <a:xfrm>
            <a:off x="768350" y="1718270"/>
            <a:ext cx="8124825" cy="4591050"/>
            <a:chOff x="768905" y="1712147"/>
            <a:chExt cx="7759701" cy="4590802"/>
          </a:xfrm>
        </p:grpSpPr>
        <p:sp>
          <p:nvSpPr>
            <p:cNvPr id="19" name="L 形 475"/>
            <p:cNvSpPr/>
            <p:nvPr/>
          </p:nvSpPr>
          <p:spPr>
            <a:xfrm rot="5400000">
              <a:off x="877783" y="4786034"/>
              <a:ext cx="1228659" cy="1446416"/>
            </a:xfrm>
            <a:prstGeom prst="corner">
              <a:avLst>
                <a:gd name="adj1" fmla="val 14935"/>
                <a:gd name="adj2" fmla="val 15561"/>
              </a:avLst>
            </a:prstGeom>
            <a:solidFill>
              <a:srgbClr val="7488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L 形 476"/>
            <p:cNvSpPr/>
            <p:nvPr/>
          </p:nvSpPr>
          <p:spPr>
            <a:xfrm rot="5400000">
              <a:off x="2417443" y="4189924"/>
              <a:ext cx="1228659" cy="1444900"/>
            </a:xfrm>
            <a:prstGeom prst="corner">
              <a:avLst>
                <a:gd name="adj1" fmla="val 14935"/>
                <a:gd name="adj2" fmla="val 15561"/>
              </a:avLst>
            </a:prstGeom>
            <a:solidFill>
              <a:srgbClr val="7488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L 形 477"/>
            <p:cNvSpPr/>
            <p:nvPr/>
          </p:nvSpPr>
          <p:spPr>
            <a:xfrm rot="5400000">
              <a:off x="3957067" y="3636710"/>
              <a:ext cx="1230246" cy="1444900"/>
            </a:xfrm>
            <a:prstGeom prst="corner">
              <a:avLst>
                <a:gd name="adj1" fmla="val 14935"/>
                <a:gd name="adj2" fmla="val 15561"/>
              </a:avLst>
            </a:prstGeom>
            <a:solidFill>
              <a:srgbClr val="7488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L 形 478"/>
            <p:cNvSpPr/>
            <p:nvPr/>
          </p:nvSpPr>
          <p:spPr>
            <a:xfrm rot="5400000">
              <a:off x="5496727" y="3048608"/>
              <a:ext cx="1230246" cy="1446416"/>
            </a:xfrm>
            <a:prstGeom prst="corner">
              <a:avLst>
                <a:gd name="adj1" fmla="val 14935"/>
                <a:gd name="adj2" fmla="val 15561"/>
              </a:avLst>
            </a:prstGeom>
            <a:solidFill>
              <a:srgbClr val="7488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直角三角形 24"/>
            <p:cNvSpPr/>
            <p:nvPr/>
          </p:nvSpPr>
          <p:spPr>
            <a:xfrm flipH="1">
              <a:off x="1925735" y="4298044"/>
              <a:ext cx="288070" cy="431777"/>
            </a:xfrm>
            <a:prstGeom prst="rtTriangle">
              <a:avLst/>
            </a:prstGeom>
            <a:solidFill>
              <a:srgbClr val="DFE4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直角三角形 25"/>
            <p:cNvSpPr/>
            <p:nvPr/>
          </p:nvSpPr>
          <p:spPr>
            <a:xfrm flipH="1">
              <a:off x="3466152" y="3744037"/>
              <a:ext cx="288070" cy="431777"/>
            </a:xfrm>
            <a:prstGeom prst="rtTriangle">
              <a:avLst/>
            </a:prstGeom>
            <a:solidFill>
              <a:srgbClr val="DFE4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直角三角形 26"/>
            <p:cNvSpPr/>
            <p:nvPr/>
          </p:nvSpPr>
          <p:spPr>
            <a:xfrm flipH="1">
              <a:off x="5006569" y="3156694"/>
              <a:ext cx="288070" cy="431777"/>
            </a:xfrm>
            <a:prstGeom prst="rtTriangle">
              <a:avLst/>
            </a:prstGeom>
            <a:solidFill>
              <a:srgbClr val="DFE4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直角三角形 27"/>
            <p:cNvSpPr/>
            <p:nvPr/>
          </p:nvSpPr>
          <p:spPr>
            <a:xfrm flipH="1">
              <a:off x="6545470" y="2637609"/>
              <a:ext cx="289587" cy="431777"/>
            </a:xfrm>
            <a:prstGeom prst="rtTriangle">
              <a:avLst/>
            </a:prstGeom>
            <a:solidFill>
              <a:srgbClr val="DFE4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文本框 484"/>
            <p:cNvSpPr txBox="1">
              <a:spLocks noChangeArrowheads="1"/>
            </p:cNvSpPr>
            <p:nvPr/>
          </p:nvSpPr>
          <p:spPr bwMode="auto">
            <a:xfrm>
              <a:off x="1006839" y="5456563"/>
              <a:ext cx="126090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nSpc>
                  <a:spcPct val="150000"/>
                </a:lnSpc>
                <a:spcBef>
                  <a:spcPct val="0"/>
                </a:spcBef>
                <a:buFontTx/>
                <a:buNone/>
              </a:pPr>
              <a:r>
                <a:rPr lang="en-US" altLang="zh-TW" sz="1400">
                  <a:solidFill>
                    <a:srgbClr val="6F849A"/>
                  </a:solidFill>
                  <a:latin typeface="微軟正黑體" pitchFamily="34" charset="-120"/>
                  <a:ea typeface="微軟正黑體" pitchFamily="34" charset="-120"/>
                </a:rPr>
                <a:t>1.</a:t>
              </a:r>
              <a:r>
                <a:rPr lang="zh-TW" altLang="en-US" sz="1400">
                  <a:solidFill>
                    <a:srgbClr val="6F849A"/>
                  </a:solidFill>
                  <a:latin typeface="微軟正黑體" pitchFamily="34" charset="-120"/>
                  <a:ea typeface="微軟正黑體" pitchFamily="34" charset="-120"/>
                </a:rPr>
                <a:t>碩士班學生</a:t>
              </a:r>
              <a:endParaRPr lang="en-US" altLang="zh-TW" sz="1400">
                <a:solidFill>
                  <a:srgbClr val="6F849A"/>
                </a:solidFill>
                <a:latin typeface="微軟正黑體" pitchFamily="34" charset="-120"/>
                <a:ea typeface="微軟正黑體" pitchFamily="34" charset="-120"/>
              </a:endParaRPr>
            </a:p>
            <a:p>
              <a:pPr>
                <a:spcBef>
                  <a:spcPct val="0"/>
                </a:spcBef>
                <a:buFontTx/>
                <a:buNone/>
              </a:pPr>
              <a:r>
                <a:rPr lang="en-US" altLang="zh-TW" sz="1400">
                  <a:solidFill>
                    <a:srgbClr val="6F849A"/>
                  </a:solidFill>
                  <a:latin typeface="微軟正黑體" pitchFamily="34" charset="-120"/>
                  <a:ea typeface="微軟正黑體" pitchFamily="34" charset="-120"/>
                </a:rPr>
                <a:t>2.</a:t>
              </a:r>
              <a:r>
                <a:rPr lang="zh-TW" altLang="en-US" sz="1400">
                  <a:solidFill>
                    <a:srgbClr val="6F849A"/>
                  </a:solidFill>
                  <a:latin typeface="微軟正黑體" pitchFamily="34" charset="-120"/>
                  <a:ea typeface="微軟正黑體" pitchFamily="34" charset="-120"/>
                </a:rPr>
                <a:t>大學部應屆</a:t>
              </a:r>
              <a:endParaRPr lang="en-US" altLang="zh-TW" sz="1400">
                <a:solidFill>
                  <a:srgbClr val="6F849A"/>
                </a:solidFill>
                <a:latin typeface="微軟正黑體" pitchFamily="34" charset="-120"/>
                <a:ea typeface="微軟正黑體" pitchFamily="34" charset="-120"/>
              </a:endParaRPr>
            </a:p>
            <a:p>
              <a:pPr>
                <a:spcBef>
                  <a:spcPct val="0"/>
                </a:spcBef>
                <a:buFontTx/>
                <a:buNone/>
              </a:pPr>
              <a:r>
                <a:rPr lang="zh-TW" altLang="en-US" sz="1400">
                  <a:solidFill>
                    <a:srgbClr val="6F849A"/>
                  </a:solidFill>
                  <a:latin typeface="微軟正黑體" pitchFamily="34" charset="-120"/>
                  <a:ea typeface="微軟正黑體" pitchFamily="34" charset="-120"/>
                </a:rPr>
                <a:t>   畢業生</a:t>
              </a:r>
              <a:endParaRPr lang="en-US" altLang="zh-CN" sz="1400">
                <a:solidFill>
                  <a:srgbClr val="6F849A"/>
                </a:solidFill>
                <a:latin typeface="微軟正黑體" pitchFamily="34" charset="-120"/>
                <a:ea typeface="微軟正黑體" pitchFamily="34" charset="-120"/>
              </a:endParaRPr>
            </a:p>
          </p:txBody>
        </p:sp>
        <p:sp>
          <p:nvSpPr>
            <p:cNvPr id="30" name="文本框 488"/>
            <p:cNvSpPr txBox="1">
              <a:spLocks noChangeArrowheads="1"/>
            </p:cNvSpPr>
            <p:nvPr/>
          </p:nvSpPr>
          <p:spPr bwMode="auto">
            <a:xfrm>
              <a:off x="4103183" y="4429867"/>
              <a:ext cx="12609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r>
                <a:rPr lang="zh-TW" altLang="en-US" sz="1400">
                  <a:solidFill>
                    <a:srgbClr val="6F849A"/>
                  </a:solidFill>
                  <a:latin typeface="微軟正黑體" pitchFamily="34" charset="-120"/>
                  <a:ea typeface="微軟正黑體" pitchFamily="34" charset="-120"/>
                </a:rPr>
                <a:t>跳升博士班 躋身高等研究殿堂</a:t>
              </a:r>
              <a:endParaRPr lang="en-US" altLang="zh-CN" sz="1400">
                <a:solidFill>
                  <a:srgbClr val="6F849A"/>
                </a:solidFill>
                <a:latin typeface="微軟正黑體" pitchFamily="34" charset="-120"/>
                <a:ea typeface="微軟正黑體" pitchFamily="34" charset="-120"/>
              </a:endParaRPr>
            </a:p>
          </p:txBody>
        </p:sp>
        <p:sp>
          <p:nvSpPr>
            <p:cNvPr id="31" name="文本框 490"/>
            <p:cNvSpPr txBox="1">
              <a:spLocks noChangeArrowheads="1"/>
            </p:cNvSpPr>
            <p:nvPr/>
          </p:nvSpPr>
          <p:spPr bwMode="auto">
            <a:xfrm>
              <a:off x="5687359" y="3855144"/>
              <a:ext cx="1260905" cy="3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nSpc>
                  <a:spcPct val="150000"/>
                </a:lnSpc>
                <a:spcBef>
                  <a:spcPct val="0"/>
                </a:spcBef>
                <a:buFontTx/>
                <a:buNone/>
              </a:pPr>
              <a:r>
                <a:rPr lang="zh-TW" altLang="en-US" sz="1400">
                  <a:solidFill>
                    <a:srgbClr val="6F849A"/>
                  </a:solidFill>
                  <a:latin typeface="微軟正黑體" pitchFamily="34" charset="-120"/>
                  <a:ea typeface="微軟正黑體" pitchFamily="34" charset="-120"/>
                </a:rPr>
                <a:t>不必四處征戰 </a:t>
              </a:r>
              <a:endParaRPr lang="en-US" altLang="zh-TW" sz="1400">
                <a:solidFill>
                  <a:srgbClr val="6F849A"/>
                </a:solidFill>
                <a:latin typeface="微軟正黑體" pitchFamily="34" charset="-120"/>
                <a:ea typeface="微軟正黑體" pitchFamily="34" charset="-120"/>
              </a:endParaRPr>
            </a:p>
          </p:txBody>
        </p:sp>
        <p:sp>
          <p:nvSpPr>
            <p:cNvPr id="32" name="文本框 492"/>
            <p:cNvSpPr txBox="1">
              <a:spLocks noChangeArrowheads="1"/>
            </p:cNvSpPr>
            <p:nvPr/>
          </p:nvSpPr>
          <p:spPr bwMode="auto">
            <a:xfrm>
              <a:off x="7106618" y="3510886"/>
              <a:ext cx="14219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nSpc>
                  <a:spcPct val="150000"/>
                </a:lnSpc>
                <a:spcBef>
                  <a:spcPct val="0"/>
                </a:spcBef>
                <a:buFontTx/>
                <a:buNone/>
              </a:pPr>
              <a:r>
                <a:rPr lang="zh-TW" altLang="en-US" sz="1400" dirty="0">
                  <a:solidFill>
                    <a:srgbClr val="6F849A"/>
                  </a:solidFill>
                  <a:latin typeface="微軟正黑體" pitchFamily="34" charset="-120"/>
                  <a:ea typeface="微軟正黑體" pitchFamily="34" charset="-120"/>
                </a:rPr>
                <a:t>高額獎學金補助</a:t>
              </a:r>
            </a:p>
          </p:txBody>
        </p:sp>
        <p:sp>
          <p:nvSpPr>
            <p:cNvPr id="33" name="文本框 495"/>
            <p:cNvSpPr txBox="1">
              <a:spLocks noChangeArrowheads="1"/>
            </p:cNvSpPr>
            <p:nvPr/>
          </p:nvSpPr>
          <p:spPr bwMode="auto">
            <a:xfrm>
              <a:off x="1147024" y="2006724"/>
              <a:ext cx="12768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gn="r">
                <a:spcBef>
                  <a:spcPct val="0"/>
                </a:spcBef>
                <a:buFontTx/>
                <a:buNone/>
              </a:pPr>
              <a:r>
                <a:rPr lang="zh-CN" altLang="en-US" sz="1600">
                  <a:solidFill>
                    <a:schemeClr val="bg1"/>
                  </a:solidFill>
                  <a:latin typeface="Microsoft YaHei" pitchFamily="34" charset="-122"/>
                  <a:ea typeface="Microsoft YaHei" pitchFamily="34" charset="-122"/>
                </a:rPr>
                <a:t>在这里添加内容详情在这里添加内容详情</a:t>
              </a:r>
              <a:endParaRPr lang="en-US" altLang="zh-CN" sz="1600">
                <a:solidFill>
                  <a:schemeClr val="bg1"/>
                </a:solidFill>
                <a:latin typeface="Microsoft YaHei" pitchFamily="34" charset="-122"/>
                <a:ea typeface="Microsoft YaHei" pitchFamily="34" charset="-122"/>
              </a:endParaRPr>
            </a:p>
          </p:txBody>
        </p:sp>
        <p:sp>
          <p:nvSpPr>
            <p:cNvPr id="34" name="稻壳儿小白白(http://dwz.cn/Wu2UP)"/>
            <p:cNvSpPr>
              <a:spLocks noChangeArrowheads="1"/>
            </p:cNvSpPr>
            <p:nvPr/>
          </p:nvSpPr>
          <p:spPr bwMode="auto">
            <a:xfrm>
              <a:off x="2808139" y="1712147"/>
              <a:ext cx="1604096" cy="2463667"/>
            </a:xfrm>
            <a:custGeom>
              <a:avLst/>
              <a:gdLst>
                <a:gd name="T0" fmla="*/ 2147483646 w 1077"/>
                <a:gd name="T1" fmla="*/ 2147483646 h 1781"/>
                <a:gd name="T2" fmla="*/ 2147483646 w 1077"/>
                <a:gd name="T3" fmla="*/ 2147483646 h 1781"/>
                <a:gd name="T4" fmla="*/ 2147483646 w 1077"/>
                <a:gd name="T5" fmla="*/ 2147483646 h 1781"/>
                <a:gd name="T6" fmla="*/ 2147483646 w 1077"/>
                <a:gd name="T7" fmla="*/ 2147483646 h 1781"/>
                <a:gd name="T8" fmla="*/ 2147483646 w 1077"/>
                <a:gd name="T9" fmla="*/ 2147483646 h 1781"/>
                <a:gd name="T10" fmla="*/ 2147483646 w 1077"/>
                <a:gd name="T11" fmla="*/ 2147483646 h 1781"/>
                <a:gd name="T12" fmla="*/ 2147483646 w 1077"/>
                <a:gd name="T13" fmla="*/ 2147483646 h 1781"/>
                <a:gd name="T14" fmla="*/ 2147483646 w 1077"/>
                <a:gd name="T15" fmla="*/ 2147483646 h 1781"/>
                <a:gd name="T16" fmla="*/ 2147483646 w 1077"/>
                <a:gd name="T17" fmla="*/ 2147483646 h 1781"/>
                <a:gd name="T18" fmla="*/ 2147483646 w 1077"/>
                <a:gd name="T19" fmla="*/ 2147483646 h 1781"/>
                <a:gd name="T20" fmla="*/ 2147483646 w 1077"/>
                <a:gd name="T21" fmla="*/ 2147483646 h 1781"/>
                <a:gd name="T22" fmla="*/ 2147483646 w 1077"/>
                <a:gd name="T23" fmla="*/ 2147483646 h 1781"/>
                <a:gd name="T24" fmla="*/ 2147483646 w 1077"/>
                <a:gd name="T25" fmla="*/ 2147483646 h 1781"/>
                <a:gd name="T26" fmla="*/ 2147483646 w 1077"/>
                <a:gd name="T27" fmla="*/ 2147483646 h 1781"/>
                <a:gd name="T28" fmla="*/ 2147483646 w 1077"/>
                <a:gd name="T29" fmla="*/ 2147483646 h 1781"/>
                <a:gd name="T30" fmla="*/ 2147483646 w 1077"/>
                <a:gd name="T31" fmla="*/ 2147483646 h 1781"/>
                <a:gd name="T32" fmla="*/ 2147483646 w 1077"/>
                <a:gd name="T33" fmla="*/ 2147483646 h 1781"/>
                <a:gd name="T34" fmla="*/ 2147483646 w 1077"/>
                <a:gd name="T35" fmla="*/ 2147483646 h 1781"/>
                <a:gd name="T36" fmla="*/ 2147483646 w 1077"/>
                <a:gd name="T37" fmla="*/ 2147483646 h 1781"/>
                <a:gd name="T38" fmla="*/ 2147483646 w 1077"/>
                <a:gd name="T39" fmla="*/ 2147483646 h 1781"/>
                <a:gd name="T40" fmla="*/ 2147483646 w 1077"/>
                <a:gd name="T41" fmla="*/ 2147483646 h 1781"/>
                <a:gd name="T42" fmla="*/ 2147483646 w 1077"/>
                <a:gd name="T43" fmla="*/ 2147483646 h 1781"/>
                <a:gd name="T44" fmla="*/ 2147483646 w 1077"/>
                <a:gd name="T45" fmla="*/ 2147483646 h 1781"/>
                <a:gd name="T46" fmla="*/ 2147483646 w 1077"/>
                <a:gd name="T47" fmla="*/ 2147483646 h 1781"/>
                <a:gd name="T48" fmla="*/ 2147483646 w 1077"/>
                <a:gd name="T49" fmla="*/ 2147483646 h 1781"/>
                <a:gd name="T50" fmla="*/ 2147483646 w 1077"/>
                <a:gd name="T51" fmla="*/ 2147483646 h 1781"/>
                <a:gd name="T52" fmla="*/ 2147483646 w 1077"/>
                <a:gd name="T53" fmla="*/ 2147483646 h 1781"/>
                <a:gd name="T54" fmla="*/ 2147483646 w 1077"/>
                <a:gd name="T55" fmla="*/ 2147483646 h 1781"/>
                <a:gd name="T56" fmla="*/ 2147483646 w 1077"/>
                <a:gd name="T57" fmla="*/ 2147483646 h 1781"/>
                <a:gd name="T58" fmla="*/ 2147483646 w 1077"/>
                <a:gd name="T59" fmla="*/ 2147483646 h 1781"/>
                <a:gd name="T60" fmla="*/ 2147483646 w 1077"/>
                <a:gd name="T61" fmla="*/ 2147483646 h 1781"/>
                <a:gd name="T62" fmla="*/ 2147483646 w 1077"/>
                <a:gd name="T63" fmla="*/ 2147483646 h 1781"/>
                <a:gd name="T64" fmla="*/ 2147483646 w 1077"/>
                <a:gd name="T65" fmla="*/ 2147483646 h 1781"/>
                <a:gd name="T66" fmla="*/ 2147483646 w 1077"/>
                <a:gd name="T67" fmla="*/ 2147483646 h 1781"/>
                <a:gd name="T68" fmla="*/ 2147483646 w 1077"/>
                <a:gd name="T69" fmla="*/ 2147483646 h 1781"/>
                <a:gd name="T70" fmla="*/ 2147483646 w 1077"/>
                <a:gd name="T71" fmla="*/ 2147483646 h 1781"/>
                <a:gd name="T72" fmla="*/ 2147483646 w 1077"/>
                <a:gd name="T73" fmla="*/ 2147483646 h 1781"/>
                <a:gd name="T74" fmla="*/ 2147483646 w 1077"/>
                <a:gd name="T75" fmla="*/ 2147483646 h 1781"/>
                <a:gd name="T76" fmla="*/ 2147483646 w 1077"/>
                <a:gd name="T77" fmla="*/ 2147483646 h 1781"/>
                <a:gd name="T78" fmla="*/ 2147483646 w 1077"/>
                <a:gd name="T79" fmla="*/ 2147483646 h 1781"/>
                <a:gd name="T80" fmla="*/ 2147483646 w 1077"/>
                <a:gd name="T81" fmla="*/ 2147483646 h 1781"/>
                <a:gd name="T82" fmla="*/ 2147483646 w 1077"/>
                <a:gd name="T83" fmla="*/ 2147483646 h 1781"/>
                <a:gd name="T84" fmla="*/ 2147483646 w 1077"/>
                <a:gd name="T85" fmla="*/ 2147483646 h 1781"/>
                <a:gd name="T86" fmla="*/ 2147483646 w 1077"/>
                <a:gd name="T87" fmla="*/ 2147483646 h 1781"/>
                <a:gd name="T88" fmla="*/ 2147483646 w 1077"/>
                <a:gd name="T89" fmla="*/ 2147483646 h 1781"/>
                <a:gd name="T90" fmla="*/ 2147483646 w 1077"/>
                <a:gd name="T91" fmla="*/ 2147483646 h 1781"/>
                <a:gd name="T92" fmla="*/ 2147483646 w 1077"/>
                <a:gd name="T93" fmla="*/ 2147483646 h 1781"/>
                <a:gd name="T94" fmla="*/ 2147483646 w 1077"/>
                <a:gd name="T95" fmla="*/ 2147483646 h 1781"/>
                <a:gd name="T96" fmla="*/ 2147483646 w 1077"/>
                <a:gd name="T97" fmla="*/ 2147483646 h 1781"/>
                <a:gd name="T98" fmla="*/ 2147483646 w 1077"/>
                <a:gd name="T99" fmla="*/ 2147483646 h 1781"/>
                <a:gd name="T100" fmla="*/ 2147483646 w 1077"/>
                <a:gd name="T101" fmla="*/ 2147483646 h 1781"/>
                <a:gd name="T102" fmla="*/ 2147483646 w 1077"/>
                <a:gd name="T103" fmla="*/ 2147483646 h 1781"/>
                <a:gd name="T104" fmla="*/ 2147483646 w 1077"/>
                <a:gd name="T105" fmla="*/ 2147483646 h 1781"/>
                <a:gd name="T106" fmla="*/ 2147483646 w 1077"/>
                <a:gd name="T107" fmla="*/ 2147483646 h 1781"/>
                <a:gd name="T108" fmla="*/ 2147483646 w 1077"/>
                <a:gd name="T109" fmla="*/ 2147483646 h 1781"/>
                <a:gd name="T110" fmla="*/ 2147483646 w 1077"/>
                <a:gd name="T111" fmla="*/ 2147483646 h 1781"/>
                <a:gd name="T112" fmla="*/ 2147483646 w 1077"/>
                <a:gd name="T113" fmla="*/ 2147483646 h 1781"/>
                <a:gd name="T114" fmla="*/ 2147483646 w 1077"/>
                <a:gd name="T115" fmla="*/ 2147483646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7"/>
                <a:gd name="T175" fmla="*/ 0 h 1781"/>
                <a:gd name="T176" fmla="*/ 1077 w 1077"/>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28" y="1274"/>
                    <a:pt x="728" y="1274"/>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accent1">
                <a:lumMod val="75000"/>
              </a:schemeClr>
            </a:solidFill>
            <a:ln>
              <a:noFill/>
            </a:ln>
            <a:extLst/>
          </p:spPr>
          <p:txBody>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a:lstStyle>
            <a:p>
              <a:pPr eaLnBrk="1" hangingPunct="1">
                <a:defRPr/>
              </a:pPr>
              <a:r>
                <a:rPr lang="en-US" altLang="zh-CN" sz="1200">
                  <a:sym typeface="Arial" panose="020B0604020202020204" pitchFamily="34" charset="0"/>
                </a:rPr>
                <a:t> </a:t>
              </a:r>
            </a:p>
          </p:txBody>
        </p:sp>
      </p:grpSp>
      <p:sp>
        <p:nvSpPr>
          <p:cNvPr id="35" name="L 形 478"/>
          <p:cNvSpPr/>
          <p:nvPr/>
        </p:nvSpPr>
        <p:spPr>
          <a:xfrm rot="5400000">
            <a:off x="7339013" y="2751138"/>
            <a:ext cx="1228725" cy="1444625"/>
          </a:xfrm>
          <a:prstGeom prst="corner">
            <a:avLst>
              <a:gd name="adj1" fmla="val 14935"/>
              <a:gd name="adj2" fmla="val 15561"/>
            </a:avLst>
          </a:prstGeom>
          <a:solidFill>
            <a:srgbClr val="7488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文字方塊 2"/>
          <p:cNvSpPr txBox="1">
            <a:spLocks noChangeArrowheads="1"/>
          </p:cNvSpPr>
          <p:nvPr/>
        </p:nvSpPr>
        <p:spPr bwMode="auto">
          <a:xfrm>
            <a:off x="7000875" y="1795463"/>
            <a:ext cx="17224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r>
              <a:rPr lang="zh-TW" altLang="en-US" sz="3000">
                <a:solidFill>
                  <a:srgbClr val="FF0000"/>
                </a:solidFill>
                <a:latin typeface="微軟正黑體" pitchFamily="34" charset="-120"/>
                <a:ea typeface="微軟正黑體" pitchFamily="34" charset="-120"/>
              </a:rPr>
              <a:t>直攻博班</a:t>
            </a:r>
          </a:p>
        </p:txBody>
      </p:sp>
      <p:sp>
        <p:nvSpPr>
          <p:cNvPr id="37" name="文本框 484"/>
          <p:cNvSpPr txBox="1">
            <a:spLocks noChangeArrowheads="1"/>
          </p:cNvSpPr>
          <p:nvPr/>
        </p:nvSpPr>
        <p:spPr bwMode="auto">
          <a:xfrm>
            <a:off x="2663453" y="5013176"/>
            <a:ext cx="126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r>
              <a:rPr lang="zh-TW" altLang="en-US" sz="1400" dirty="0">
                <a:solidFill>
                  <a:srgbClr val="6F849A"/>
                </a:solidFill>
                <a:latin typeface="微軟正黑體" pitchFamily="34" charset="-120"/>
                <a:ea typeface="微軟正黑體" pitchFamily="34" charset="-120"/>
              </a:rPr>
              <a:t>依各系所規定辦理</a:t>
            </a:r>
            <a:endParaRPr lang="en-US" altLang="zh-TW" sz="1400" dirty="0">
              <a:solidFill>
                <a:srgbClr val="6F849A"/>
              </a:solidFill>
              <a:latin typeface="微軟正黑體" pitchFamily="34" charset="-120"/>
              <a:ea typeface="微軟正黑體" pitchFamily="34" charset="-120"/>
            </a:endParaRPr>
          </a:p>
        </p:txBody>
      </p:sp>
      <p:sp>
        <p:nvSpPr>
          <p:cNvPr id="38" name="文本框 489"/>
          <p:cNvSpPr txBox="1"/>
          <p:nvPr/>
        </p:nvSpPr>
        <p:spPr>
          <a:xfrm>
            <a:off x="2638425" y="4581128"/>
            <a:ext cx="1212850" cy="369887"/>
          </a:xfrm>
          <a:prstGeom prst="rect">
            <a:avLst/>
          </a:prstGeom>
          <a:noFill/>
        </p:spPr>
        <p:txBody>
          <a:bodyPr>
            <a:spAutoFit/>
          </a:bodyPr>
          <a:lstStyle/>
          <a:p>
            <a:pPr algn="ctr">
              <a:defRPr/>
            </a:pPr>
            <a:r>
              <a:rPr lang="zh-TW" altLang="en-US" b="1" u="sng" dirty="0">
                <a:solidFill>
                  <a:schemeClr val="accent6">
                    <a:lumMod val="75000"/>
                  </a:schemeClr>
                </a:solidFill>
                <a:latin typeface="微軟正黑體" panose="020B0604030504040204" pitchFamily="34" charset="-120"/>
                <a:ea typeface="微軟正黑體" panose="020B0604030504040204" pitchFamily="34" charset="-120"/>
              </a:rPr>
              <a:t>申請時間</a:t>
            </a:r>
            <a:endParaRPr lang="en-US" altLang="zh-TW" b="1" u="sng"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9" name="文本框 489"/>
          <p:cNvSpPr txBox="1"/>
          <p:nvPr/>
        </p:nvSpPr>
        <p:spPr>
          <a:xfrm>
            <a:off x="971550" y="5157192"/>
            <a:ext cx="1212850" cy="368300"/>
          </a:xfrm>
          <a:prstGeom prst="rect">
            <a:avLst/>
          </a:prstGeom>
          <a:noFill/>
        </p:spPr>
        <p:txBody>
          <a:bodyPr>
            <a:spAutoFit/>
          </a:bodyPr>
          <a:lstStyle/>
          <a:p>
            <a:pPr algn="ctr">
              <a:defRPr/>
            </a:pPr>
            <a:r>
              <a:rPr lang="zh-TW" altLang="en-US" b="1" u="sng" dirty="0">
                <a:solidFill>
                  <a:schemeClr val="accent6">
                    <a:lumMod val="75000"/>
                  </a:schemeClr>
                </a:solidFill>
                <a:latin typeface="微軟正黑體" panose="020B0604030504040204" pitchFamily="34" charset="-120"/>
                <a:ea typeface="微軟正黑體" panose="020B0604030504040204" pitchFamily="34" charset="-120"/>
              </a:rPr>
              <a:t>申請資格</a:t>
            </a:r>
            <a:endParaRPr lang="en-US" altLang="zh-TW" b="1" u="sng"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40" name="矩形 39"/>
          <p:cNvSpPr/>
          <p:nvPr/>
        </p:nvSpPr>
        <p:spPr>
          <a:xfrm>
            <a:off x="5551488" y="6353175"/>
            <a:ext cx="2897187" cy="307975"/>
          </a:xfrm>
          <a:prstGeom prst="rect">
            <a:avLst/>
          </a:prstGeom>
        </p:spPr>
        <p:txBody>
          <a:bodyPr wrap="none">
            <a:spAutoFit/>
          </a:bodyPr>
          <a:lstStyle/>
          <a:p>
            <a:pPr>
              <a:defRPr/>
            </a:pP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rPr>
              <a:t>**法規** 學生逕修讀博士學位辦法</a:t>
            </a:r>
          </a:p>
        </p:txBody>
      </p:sp>
      <p:sp>
        <p:nvSpPr>
          <p:cNvPr id="41" name="文本框 489"/>
          <p:cNvSpPr txBox="1"/>
          <p:nvPr/>
        </p:nvSpPr>
        <p:spPr>
          <a:xfrm>
            <a:off x="4259263" y="4077072"/>
            <a:ext cx="1214437" cy="368300"/>
          </a:xfrm>
          <a:prstGeom prst="rect">
            <a:avLst/>
          </a:prstGeom>
          <a:noFill/>
        </p:spPr>
        <p:txBody>
          <a:bodyPr>
            <a:spAutoFit/>
          </a:bodyPr>
          <a:lstStyle/>
          <a:p>
            <a:pPr algn="ctr">
              <a:defRPr/>
            </a:pPr>
            <a:r>
              <a:rPr lang="zh-TW" altLang="en-US" b="1" u="sng" dirty="0">
                <a:solidFill>
                  <a:schemeClr val="accent6">
                    <a:lumMod val="75000"/>
                  </a:schemeClr>
                </a:solidFill>
                <a:latin typeface="微軟正黑體" panose="020B0604030504040204" pitchFamily="34" charset="-120"/>
                <a:ea typeface="微軟正黑體" panose="020B0604030504040204" pitchFamily="34" charset="-120"/>
              </a:rPr>
              <a:t>省時</a:t>
            </a:r>
            <a:endParaRPr lang="en-US" altLang="zh-TW" b="1" u="sng"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42" name="文本框 489"/>
          <p:cNvSpPr txBox="1"/>
          <p:nvPr/>
        </p:nvSpPr>
        <p:spPr>
          <a:xfrm>
            <a:off x="7500938" y="3059113"/>
            <a:ext cx="1031875" cy="369887"/>
          </a:xfrm>
          <a:prstGeom prst="rect">
            <a:avLst/>
          </a:prstGeom>
          <a:noFill/>
        </p:spPr>
        <p:txBody>
          <a:bodyPr>
            <a:spAutoFit/>
          </a:bodyPr>
          <a:lstStyle/>
          <a:p>
            <a:pPr algn="ctr">
              <a:defRPr/>
            </a:pPr>
            <a:r>
              <a:rPr lang="zh-TW" altLang="en-US" b="1" u="sng" dirty="0">
                <a:solidFill>
                  <a:schemeClr val="accent6">
                    <a:lumMod val="75000"/>
                  </a:schemeClr>
                </a:solidFill>
                <a:latin typeface="微軟正黑體" panose="020B0604030504040204" pitchFamily="34" charset="-120"/>
                <a:ea typeface="微軟正黑體" panose="020B0604030504040204" pitchFamily="34" charset="-120"/>
              </a:rPr>
              <a:t>省錢</a:t>
            </a:r>
            <a:endParaRPr lang="en-US" altLang="zh-TW" b="1" u="sng"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43" name="文本框 489"/>
          <p:cNvSpPr txBox="1"/>
          <p:nvPr/>
        </p:nvSpPr>
        <p:spPr>
          <a:xfrm>
            <a:off x="5846584" y="3517106"/>
            <a:ext cx="1214437" cy="368300"/>
          </a:xfrm>
          <a:prstGeom prst="rect">
            <a:avLst/>
          </a:prstGeom>
          <a:noFill/>
        </p:spPr>
        <p:txBody>
          <a:bodyPr>
            <a:spAutoFit/>
          </a:bodyPr>
          <a:lstStyle/>
          <a:p>
            <a:pPr algn="ctr">
              <a:defRPr/>
            </a:pPr>
            <a:r>
              <a:rPr lang="zh-TW" altLang="en-US" b="1" u="sng" dirty="0">
                <a:solidFill>
                  <a:schemeClr val="accent6">
                    <a:lumMod val="75000"/>
                  </a:schemeClr>
                </a:solidFill>
                <a:latin typeface="微軟正黑體" panose="020B0604030504040204" pitchFamily="34" charset="-120"/>
                <a:ea typeface="微軟正黑體" panose="020B0604030504040204" pitchFamily="34" charset="-120"/>
              </a:rPr>
              <a:t>省力</a:t>
            </a:r>
            <a:endParaRPr lang="en-US" altLang="zh-TW" b="1" u="sng" dirty="0">
              <a:solidFill>
                <a:schemeClr val="accent6">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1114241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58965" y="4551606"/>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a:xfrm>
            <a:off x="6808589" y="6237312"/>
            <a:ext cx="2133600" cy="365125"/>
          </a:xfrm>
        </p:spPr>
        <p:txBody>
          <a:bodyPr/>
          <a:lstStyle/>
          <a:p>
            <a:fld id="{7222645D-A22B-4C6B-BE38-E60D9C04FE68}" type="slidenum">
              <a:rPr lang="zh-TW" altLang="en-US" smtClean="0"/>
              <a:t>23</a:t>
            </a:fld>
            <a:endParaRPr lang="zh-TW" altLang="en-US" dirty="0"/>
          </a:p>
        </p:txBody>
      </p:sp>
      <p:sp>
        <p:nvSpPr>
          <p:cNvPr id="13" name="矩形 13"/>
          <p:cNvSpPr>
            <a:spLocks noChangeArrowheads="1"/>
          </p:cNvSpPr>
          <p:nvPr/>
        </p:nvSpPr>
        <p:spPr bwMode="auto">
          <a:xfrm>
            <a:off x="0" y="182391"/>
            <a:ext cx="9144000" cy="708025"/>
          </a:xfrm>
          <a:prstGeom prst="rect">
            <a:avLst/>
          </a:prstGeom>
          <a:noFill/>
          <a:ln w="9525">
            <a:noFill/>
            <a:miter lim="800000"/>
            <a:headEnd/>
            <a:tailEnd/>
          </a:ln>
        </p:spPr>
        <p:txBody>
          <a:bodyPr>
            <a:spAutoFit/>
          </a:bodyPr>
          <a:lstStyle/>
          <a:p>
            <a:pPr algn="ctr">
              <a:defRPr/>
            </a:pPr>
            <a:r>
              <a:rPr lang="en-US" altLang="zh-TW"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3.</a:t>
            </a: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轉 所</a:t>
            </a:r>
          </a:p>
        </p:txBody>
      </p:sp>
      <p:sp>
        <p:nvSpPr>
          <p:cNvPr id="17" name="圓角化對角線角落矩形 16"/>
          <p:cNvSpPr/>
          <p:nvPr/>
        </p:nvSpPr>
        <p:spPr>
          <a:xfrm>
            <a:off x="569516" y="1084505"/>
            <a:ext cx="1679575" cy="6477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500" dirty="0">
                <a:latin typeface="標楷體" panose="03000509000000000000" pitchFamily="65" charset="-120"/>
                <a:ea typeface="標楷體" panose="03000509000000000000" pitchFamily="65" charset="-120"/>
              </a:rPr>
              <a:t>辦理時間</a:t>
            </a:r>
          </a:p>
        </p:txBody>
      </p:sp>
      <p:sp>
        <p:nvSpPr>
          <p:cNvPr id="18" name="圓角化對角線角落矩形 17"/>
          <p:cNvSpPr/>
          <p:nvPr/>
        </p:nvSpPr>
        <p:spPr>
          <a:xfrm>
            <a:off x="569516" y="2294180"/>
            <a:ext cx="1679575" cy="649288"/>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500" dirty="0">
                <a:latin typeface="標楷體" panose="03000509000000000000" pitchFamily="65" charset="-120"/>
                <a:ea typeface="標楷體" panose="03000509000000000000" pitchFamily="65" charset="-120"/>
              </a:rPr>
              <a:t>申請資格</a:t>
            </a:r>
          </a:p>
        </p:txBody>
      </p:sp>
      <p:sp>
        <p:nvSpPr>
          <p:cNvPr id="19" name="圓角化對角線角落矩形 18"/>
          <p:cNvSpPr/>
          <p:nvPr/>
        </p:nvSpPr>
        <p:spPr>
          <a:xfrm>
            <a:off x="569516" y="3591168"/>
            <a:ext cx="1679575" cy="647700"/>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500" dirty="0">
                <a:latin typeface="標楷體" panose="03000509000000000000" pitchFamily="65" charset="-120"/>
                <a:ea typeface="標楷體" panose="03000509000000000000" pitchFamily="65" charset="-120"/>
              </a:rPr>
              <a:t>申請方式</a:t>
            </a:r>
          </a:p>
        </p:txBody>
      </p:sp>
      <p:sp>
        <p:nvSpPr>
          <p:cNvPr id="20" name="圓角化對角線角落矩形 19"/>
          <p:cNvSpPr/>
          <p:nvPr/>
        </p:nvSpPr>
        <p:spPr>
          <a:xfrm>
            <a:off x="569516" y="4959593"/>
            <a:ext cx="1679575" cy="64770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500" dirty="0">
                <a:latin typeface="標楷體" panose="03000509000000000000" pitchFamily="65" charset="-120"/>
                <a:ea typeface="標楷體" panose="03000509000000000000" pitchFamily="65" charset="-120"/>
              </a:rPr>
              <a:t>法規</a:t>
            </a:r>
          </a:p>
        </p:txBody>
      </p:sp>
      <p:sp>
        <p:nvSpPr>
          <p:cNvPr id="22" name="矩形 8"/>
          <p:cNvSpPr>
            <a:spLocks noChangeArrowheads="1"/>
          </p:cNvSpPr>
          <p:nvPr/>
        </p:nvSpPr>
        <p:spPr bwMode="auto">
          <a:xfrm>
            <a:off x="2571353" y="1170230"/>
            <a:ext cx="19732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 typeface="Wingdings" pitchFamily="2" charset="2"/>
              <a:buChar char="Ø"/>
            </a:pPr>
            <a:r>
              <a:rPr lang="zh-TW" altLang="en-US" sz="2500" dirty="0">
                <a:solidFill>
                  <a:schemeClr val="accent2"/>
                </a:solidFill>
                <a:latin typeface="標楷體" pitchFamily="65" charset="-120"/>
                <a:ea typeface="標楷體" pitchFamily="65" charset="-120"/>
              </a:rPr>
              <a:t>每年</a:t>
            </a:r>
            <a:r>
              <a:rPr lang="en-US" altLang="zh-TW" sz="2500" dirty="0">
                <a:solidFill>
                  <a:schemeClr val="accent2"/>
                </a:solidFill>
                <a:latin typeface="標楷體" pitchFamily="65" charset="-120"/>
                <a:ea typeface="標楷體" pitchFamily="65" charset="-120"/>
              </a:rPr>
              <a:t>7</a:t>
            </a:r>
            <a:r>
              <a:rPr lang="zh-TW" altLang="en-US" sz="2500" dirty="0">
                <a:solidFill>
                  <a:schemeClr val="accent2"/>
                </a:solidFill>
                <a:latin typeface="標楷體" pitchFamily="65" charset="-120"/>
                <a:ea typeface="標楷體" pitchFamily="65" charset="-120"/>
              </a:rPr>
              <a:t>月份</a:t>
            </a:r>
          </a:p>
        </p:txBody>
      </p:sp>
      <p:sp>
        <p:nvSpPr>
          <p:cNvPr id="24" name="矩形 23"/>
          <p:cNvSpPr/>
          <p:nvPr/>
        </p:nvSpPr>
        <p:spPr>
          <a:xfrm>
            <a:off x="2571353" y="2189405"/>
            <a:ext cx="4572000" cy="860425"/>
          </a:xfrm>
          <a:prstGeom prst="rect">
            <a:avLst/>
          </a:prstGeom>
        </p:spPr>
        <p:txBody>
          <a:bodyPr>
            <a:spAutoFit/>
          </a:bodyPr>
          <a:lstStyle/>
          <a:p>
            <a:pPr marL="342900" indent="-342900">
              <a:buFont typeface="Wingdings" panose="05000000000000000000" pitchFamily="2" charset="2"/>
              <a:buChar char="Ø"/>
              <a:defRPr/>
            </a:pPr>
            <a:r>
              <a:rPr lang="zh-TW" altLang="zh-TW" sz="2500" dirty="0">
                <a:solidFill>
                  <a:schemeClr val="accent3"/>
                </a:solidFill>
                <a:latin typeface="標楷體" panose="03000509000000000000" pitchFamily="65" charset="-120"/>
                <a:ea typeface="標楷體" panose="03000509000000000000" pitchFamily="65" charset="-120"/>
              </a:rPr>
              <a:t>修業滿一年以上</a:t>
            </a:r>
            <a:endParaRPr lang="zh-TW" altLang="en-US" sz="2500" dirty="0">
              <a:solidFill>
                <a:schemeClr val="accent3"/>
              </a:solidFill>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defRPr/>
            </a:pPr>
            <a:r>
              <a:rPr lang="zh-TW" altLang="zh-TW" sz="2500" dirty="0">
                <a:solidFill>
                  <a:schemeClr val="accent3"/>
                </a:solidFill>
                <a:latin typeface="標楷體" panose="03000509000000000000" pitchFamily="65" charset="-120"/>
                <a:ea typeface="標楷體" panose="03000509000000000000" pitchFamily="65" charset="-120"/>
              </a:rPr>
              <a:t>符合轉入系所之申請條件</a:t>
            </a:r>
            <a:endParaRPr lang="zh-TW" altLang="en-US" sz="2500" dirty="0">
              <a:solidFill>
                <a:schemeClr val="accent3"/>
              </a:solidFill>
              <a:latin typeface="標楷體" panose="03000509000000000000" pitchFamily="65" charset="-120"/>
              <a:ea typeface="標楷體" panose="03000509000000000000" pitchFamily="65" charset="-120"/>
            </a:endParaRPr>
          </a:p>
        </p:txBody>
      </p:sp>
      <p:sp>
        <p:nvSpPr>
          <p:cNvPr id="25" name="矩形 24"/>
          <p:cNvSpPr/>
          <p:nvPr/>
        </p:nvSpPr>
        <p:spPr>
          <a:xfrm>
            <a:off x="2571353" y="3616568"/>
            <a:ext cx="6408738" cy="860425"/>
          </a:xfrm>
          <a:prstGeom prst="rect">
            <a:avLst/>
          </a:prstGeom>
        </p:spPr>
        <p:txBody>
          <a:bodyPr>
            <a:spAutoFit/>
          </a:bodyPr>
          <a:lstStyle/>
          <a:p>
            <a:pPr marL="342900" indent="-342900">
              <a:buFont typeface="Wingdings" panose="05000000000000000000" pitchFamily="2" charset="2"/>
              <a:buChar char="Ø"/>
              <a:defRPr/>
            </a:pPr>
            <a:r>
              <a:rPr lang="zh-TW" altLang="en-US" sz="2500" dirty="0">
                <a:solidFill>
                  <a:schemeClr val="accent4"/>
                </a:solidFill>
                <a:latin typeface="標楷體" panose="03000509000000000000" pitchFamily="65" charset="-120"/>
                <a:ea typeface="標楷體" panose="03000509000000000000" pitchFamily="65" charset="-120"/>
              </a:rPr>
              <a:t>填具轉所申請單，需經原系所同意後，並通過轉入系所之審查，由校長核定後公佈</a:t>
            </a:r>
          </a:p>
        </p:txBody>
      </p:sp>
      <p:sp>
        <p:nvSpPr>
          <p:cNvPr id="26" name="矩形 25"/>
          <p:cNvSpPr/>
          <p:nvPr/>
        </p:nvSpPr>
        <p:spPr>
          <a:xfrm>
            <a:off x="2620566" y="4886568"/>
            <a:ext cx="6070600" cy="862012"/>
          </a:xfrm>
          <a:prstGeom prst="rect">
            <a:avLst/>
          </a:prstGeom>
        </p:spPr>
        <p:txBody>
          <a:bodyPr>
            <a:spAutoFit/>
          </a:bodyPr>
          <a:lstStyle/>
          <a:p>
            <a:pPr marL="342900" indent="-342900">
              <a:buFont typeface="Wingdings" panose="05000000000000000000" pitchFamily="2" charset="2"/>
              <a:buChar char="Ø"/>
              <a:defRPr/>
            </a:pPr>
            <a:r>
              <a:rPr lang="zh-TW" altLang="en-US" sz="2500" dirty="0">
                <a:solidFill>
                  <a:schemeClr val="accent5"/>
                </a:solidFill>
                <a:latin typeface="標楷體" panose="03000509000000000000" pitchFamily="65" charset="-120"/>
                <a:ea typeface="標楷體" panose="03000509000000000000" pitchFamily="65" charset="-120"/>
              </a:rPr>
              <a:t>碩、博士班研究生申請轉所辦法</a:t>
            </a:r>
          </a:p>
          <a:p>
            <a:pPr marL="342900" indent="-342900">
              <a:buFont typeface="Wingdings" panose="05000000000000000000" pitchFamily="2" charset="2"/>
              <a:buChar char="Ø"/>
              <a:defRPr/>
            </a:pPr>
            <a:r>
              <a:rPr lang="zh-TW" altLang="en-US" sz="2500" dirty="0">
                <a:solidFill>
                  <a:schemeClr val="accent5"/>
                </a:solidFill>
                <a:latin typeface="標楷體" panose="03000509000000000000" pitchFamily="65" charset="-120"/>
                <a:ea typeface="標楷體" panose="03000509000000000000" pitchFamily="65" charset="-120"/>
              </a:rPr>
              <a:t>各系所轉所細則</a:t>
            </a:r>
          </a:p>
        </p:txBody>
      </p:sp>
    </p:spTree>
    <p:extLst>
      <p:ext uri="{BB962C8B-B14F-4D97-AF65-F5344CB8AC3E}">
        <p14:creationId xmlns:p14="http://schemas.microsoft.com/office/powerpoint/2010/main" val="1211142414"/>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4"/>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24</a:t>
            </a:fld>
            <a:endParaRPr lang="zh-TW" altLang="en-US" dirty="0"/>
          </a:p>
        </p:txBody>
      </p:sp>
      <p:sp>
        <p:nvSpPr>
          <p:cNvPr id="13" name="投影片編號版面配置區 2"/>
          <p:cNvSpPr txBox="1">
            <a:spLocks/>
          </p:cNvSpPr>
          <p:nvPr/>
        </p:nvSpPr>
        <p:spPr bwMode="auto">
          <a:xfrm>
            <a:off x="7010400" y="65198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r" defTabSz="914400" rtl="0" eaLnBrk="1" latinLnBrk="0" hangingPunct="1">
              <a:spcBef>
                <a:spcPct val="20000"/>
              </a:spcBef>
              <a:buFont typeface="Arial" pitchFamily="34" charset="0"/>
              <a:buChar char="•"/>
              <a:defRPr kumimoji="1" sz="3200" kern="1200">
                <a:solidFill>
                  <a:schemeClr val="tx1"/>
                </a:solidFill>
                <a:latin typeface="Times New Roman" pitchFamily="18" charset="0"/>
                <a:ea typeface="新細明體" pitchFamily="18" charset="-120"/>
                <a:cs typeface="Times New Roman" pitchFamily="18" charset="0"/>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Times New Roman" pitchFamily="18" charset="0"/>
                <a:ea typeface="Times New Roman" pitchFamily="18" charset="0"/>
                <a:cs typeface="Times New Roman" pitchFamily="18" charset="0"/>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Times New Roman" pitchFamily="18" charset="0"/>
                <a:ea typeface="Times New Roman" pitchFamily="18" charset="0"/>
                <a:cs typeface="Times New Roman" pitchFamily="18" charset="0"/>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5pPr>
            <a:lvl6pPr marL="25146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6pPr>
            <a:lvl7pPr marL="29718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7pPr>
            <a:lvl8pPr marL="34290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8pPr>
            <a:lvl9pPr marL="38862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fld id="{46F1AC73-1D8A-413B-8B8D-4BC6F982D94E}" type="slidenum">
              <a:rPr kumimoji="0" lang="zh-TW" altLang="en-US" sz="1400" smtClean="0">
                <a:solidFill>
                  <a:srgbClr val="898989"/>
                </a:solidFill>
                <a:ea typeface="標楷體" pitchFamily="65" charset="-120"/>
              </a:rPr>
              <a:pPr>
                <a:spcBef>
                  <a:spcPct val="0"/>
                </a:spcBef>
                <a:buFontTx/>
                <a:buNone/>
              </a:pPr>
              <a:t>24</a:t>
            </a:fld>
            <a:endParaRPr kumimoji="0" lang="zh-TW" altLang="en-US" sz="1400">
              <a:solidFill>
                <a:srgbClr val="898989"/>
              </a:solidFill>
              <a:ea typeface="標楷體" pitchFamily="65" charset="-120"/>
            </a:endParaRPr>
          </a:p>
        </p:txBody>
      </p:sp>
      <p:grpSp>
        <p:nvGrpSpPr>
          <p:cNvPr id="17" name="群組 8"/>
          <p:cNvGrpSpPr>
            <a:grpSpLocks/>
          </p:cNvGrpSpPr>
          <p:nvPr/>
        </p:nvGrpSpPr>
        <p:grpSpPr bwMode="auto">
          <a:xfrm>
            <a:off x="0" y="981075"/>
            <a:ext cx="9144000" cy="5648325"/>
            <a:chOff x="179512" y="1057841"/>
            <a:chExt cx="8964488" cy="5602932"/>
          </a:xfrm>
        </p:grpSpPr>
        <p:graphicFrame>
          <p:nvGraphicFramePr>
            <p:cNvPr id="18" name="物件 3"/>
            <p:cNvGraphicFramePr>
              <a:graphicFrameLocks noChangeAspect="1"/>
            </p:cNvGraphicFramePr>
            <p:nvPr/>
          </p:nvGraphicFramePr>
          <p:xfrm>
            <a:off x="179512" y="1057841"/>
            <a:ext cx="8964488" cy="5602932"/>
          </p:xfrm>
          <a:graphic>
            <a:graphicData uri="http://schemas.openxmlformats.org/presentationml/2006/ole">
              <mc:AlternateContent xmlns:mc="http://schemas.openxmlformats.org/markup-compatibility/2006">
                <mc:Choice xmlns:v="urn:schemas-microsoft-com:vml" Requires="v">
                  <p:oleObj spid="_x0000_s1032" name="簡報" r:id="rId5" imgW="4328002" imgH="2433876" progId="PowerPoint.Show.12">
                    <p:embed/>
                  </p:oleObj>
                </mc:Choice>
                <mc:Fallback>
                  <p:oleObj name="簡報" r:id="rId5" imgW="4328002" imgH="2433876" progId="PowerPoint.Show.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057841"/>
                          <a:ext cx="8964488" cy="560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文字方塊 4"/>
            <p:cNvSpPr txBox="1">
              <a:spLocks noChangeArrowheads="1"/>
            </p:cNvSpPr>
            <p:nvPr/>
          </p:nvSpPr>
          <p:spPr bwMode="auto">
            <a:xfrm>
              <a:off x="2447764" y="4293096"/>
              <a:ext cx="540060" cy="64633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gn="ctr">
                <a:spcBef>
                  <a:spcPct val="0"/>
                </a:spcBef>
                <a:buFontTx/>
                <a:buNone/>
              </a:pPr>
              <a:r>
                <a:rPr lang="zh-TW" altLang="en-US" sz="1800">
                  <a:latin typeface="Arial" pitchFamily="34" charset="0"/>
                </a:rPr>
                <a:t>攬才</a:t>
              </a:r>
            </a:p>
          </p:txBody>
        </p:sp>
        <p:sp>
          <p:nvSpPr>
            <p:cNvPr id="20" name="文字方塊 5"/>
            <p:cNvSpPr txBox="1">
              <a:spLocks noChangeArrowheads="1"/>
            </p:cNvSpPr>
            <p:nvPr/>
          </p:nvSpPr>
          <p:spPr bwMode="auto">
            <a:xfrm>
              <a:off x="5004048" y="2852936"/>
              <a:ext cx="504056" cy="64633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gn="ctr">
                <a:spcBef>
                  <a:spcPct val="0"/>
                </a:spcBef>
                <a:buFontTx/>
                <a:buNone/>
              </a:pPr>
              <a:r>
                <a:rPr lang="zh-TW" altLang="en-US" sz="1800">
                  <a:latin typeface="Arial" pitchFamily="34" charset="0"/>
                </a:rPr>
                <a:t>留才</a:t>
              </a:r>
            </a:p>
          </p:txBody>
        </p:sp>
        <p:sp>
          <p:nvSpPr>
            <p:cNvPr id="22" name="文字方塊 6"/>
            <p:cNvSpPr txBox="1">
              <a:spLocks noChangeArrowheads="1"/>
            </p:cNvSpPr>
            <p:nvPr/>
          </p:nvSpPr>
          <p:spPr bwMode="auto">
            <a:xfrm>
              <a:off x="3419872" y="2924944"/>
              <a:ext cx="612068" cy="646331"/>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gn="ctr">
                <a:spcBef>
                  <a:spcPct val="0"/>
                </a:spcBef>
                <a:buFontTx/>
                <a:buNone/>
              </a:pPr>
              <a:r>
                <a:rPr lang="zh-TW" altLang="en-US" sz="1800">
                  <a:latin typeface="Arial" pitchFamily="34" charset="0"/>
                </a:rPr>
                <a:t>育才</a:t>
              </a:r>
            </a:p>
          </p:txBody>
        </p:sp>
        <p:sp>
          <p:nvSpPr>
            <p:cNvPr id="24" name="文字方塊 7"/>
            <p:cNvSpPr txBox="1">
              <a:spLocks noChangeArrowheads="1"/>
            </p:cNvSpPr>
            <p:nvPr/>
          </p:nvSpPr>
          <p:spPr bwMode="auto">
            <a:xfrm>
              <a:off x="5832140" y="4365104"/>
              <a:ext cx="396044" cy="64622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lgn="ctr">
                <a:spcBef>
                  <a:spcPct val="0"/>
                </a:spcBef>
                <a:buFontTx/>
                <a:buNone/>
              </a:pPr>
              <a:r>
                <a:rPr lang="zh-TW" altLang="en-US" sz="1800">
                  <a:latin typeface="Arial" pitchFamily="34" charset="0"/>
                </a:rPr>
                <a:t>揚才</a:t>
              </a:r>
            </a:p>
          </p:txBody>
        </p:sp>
      </p:grpSp>
      <p:sp>
        <p:nvSpPr>
          <p:cNvPr id="25" name="矩形 13"/>
          <p:cNvSpPr>
            <a:spLocks noChangeArrowheads="1"/>
          </p:cNvSpPr>
          <p:nvPr/>
        </p:nvSpPr>
        <p:spPr bwMode="auto">
          <a:xfrm>
            <a:off x="10713" y="238125"/>
            <a:ext cx="9144000" cy="708025"/>
          </a:xfrm>
          <a:prstGeom prst="rect">
            <a:avLst/>
          </a:prstGeom>
          <a:noFill/>
          <a:ln w="9525">
            <a:noFill/>
            <a:miter lim="800000"/>
            <a:headEnd/>
            <a:tailEnd/>
          </a:ln>
        </p:spPr>
        <p:txBody>
          <a:bodyPr>
            <a:spAutoFit/>
          </a:bodyPr>
          <a:lstStyle/>
          <a:p>
            <a:pPr algn="ctr">
              <a:defRPr/>
            </a:pP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鏈結產業、接軌國際</a:t>
            </a:r>
          </a:p>
        </p:txBody>
      </p:sp>
    </p:spTree>
    <p:extLst>
      <p:ext uri="{BB962C8B-B14F-4D97-AF65-F5344CB8AC3E}">
        <p14:creationId xmlns:p14="http://schemas.microsoft.com/office/powerpoint/2010/main" val="121114241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25</a:t>
            </a:fld>
            <a:endParaRPr lang="zh-TW" altLang="en-US" dirty="0"/>
          </a:p>
        </p:txBody>
      </p:sp>
      <p:sp>
        <p:nvSpPr>
          <p:cNvPr id="13" name="投影片編號版面配置區 2"/>
          <p:cNvSpPr txBox="1">
            <a:spLocks/>
          </p:cNvSpPr>
          <p:nvPr/>
        </p:nvSpPr>
        <p:spPr bwMode="auto">
          <a:xfrm>
            <a:off x="7010400" y="65198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r" defTabSz="914400" rtl="0" eaLnBrk="1" latinLnBrk="0" hangingPunct="1">
              <a:spcBef>
                <a:spcPct val="20000"/>
              </a:spcBef>
              <a:buFont typeface="Arial" pitchFamily="34" charset="0"/>
              <a:buChar char="•"/>
              <a:defRPr kumimoji="1" sz="3200" kern="1200">
                <a:solidFill>
                  <a:schemeClr val="tx1"/>
                </a:solidFill>
                <a:latin typeface="Times New Roman" pitchFamily="18" charset="0"/>
                <a:ea typeface="新細明體" pitchFamily="18" charset="-120"/>
                <a:cs typeface="Times New Roman" pitchFamily="18" charset="0"/>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Times New Roman" pitchFamily="18" charset="0"/>
                <a:ea typeface="Times New Roman" pitchFamily="18" charset="0"/>
                <a:cs typeface="Times New Roman" pitchFamily="18" charset="0"/>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Times New Roman" pitchFamily="18" charset="0"/>
                <a:ea typeface="Times New Roman" pitchFamily="18" charset="0"/>
                <a:cs typeface="Times New Roman" pitchFamily="18" charset="0"/>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5pPr>
            <a:lvl6pPr marL="25146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6pPr>
            <a:lvl7pPr marL="29718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7pPr>
            <a:lvl8pPr marL="34290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8pPr>
            <a:lvl9pPr marL="38862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fld id="{46F1AC73-1D8A-413B-8B8D-4BC6F982D94E}" type="slidenum">
              <a:rPr kumimoji="0" lang="zh-TW" altLang="en-US" sz="1400" smtClean="0">
                <a:solidFill>
                  <a:srgbClr val="898989"/>
                </a:solidFill>
                <a:ea typeface="標楷體" pitchFamily="65" charset="-120"/>
              </a:rPr>
              <a:pPr>
                <a:spcBef>
                  <a:spcPct val="0"/>
                </a:spcBef>
                <a:buFontTx/>
                <a:buNone/>
              </a:pPr>
              <a:t>25</a:t>
            </a:fld>
            <a:endParaRPr kumimoji="0" lang="zh-TW" altLang="en-US" sz="1400">
              <a:solidFill>
                <a:srgbClr val="898989"/>
              </a:solidFill>
              <a:ea typeface="標楷體" pitchFamily="65" charset="-120"/>
            </a:endParaRPr>
          </a:p>
        </p:txBody>
      </p:sp>
      <p:pic>
        <p:nvPicPr>
          <p:cNvPr id="26" name="Picture 2" descr="pca00605000075"/>
          <p:cNvPicPr>
            <a:picLocks noChangeAspect="1" noChangeArrowheads="1"/>
          </p:cNvPicPr>
          <p:nvPr/>
        </p:nvPicPr>
        <p:blipFill>
          <a:blip r:embed="rId4">
            <a:extLst>
              <a:ext uri="{28A0092B-C50C-407E-A947-70E740481C1C}">
                <a14:useLocalDpi xmlns:a14="http://schemas.microsoft.com/office/drawing/2010/main" val="0"/>
              </a:ext>
            </a:extLst>
          </a:blip>
          <a:srcRect l="6712" r="5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4"/>
          <p:cNvSpPr txBox="1">
            <a:spLocks noChangeArrowheads="1"/>
          </p:cNvSpPr>
          <p:nvPr/>
        </p:nvSpPr>
        <p:spPr bwMode="auto">
          <a:xfrm>
            <a:off x="4787900" y="1125538"/>
            <a:ext cx="3024188"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80" tIns="50690" rIns="101380" bIns="50690">
            <a:spAutoFit/>
          </a:bodyPr>
          <a:lstStyle>
            <a:lvl1pPr marL="285750" indent="-285750" defTabSz="1014413">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defTabSz="1014413">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defTabSz="1014413">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defTabSz="1014413">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defTabSz="1014413">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defTabSz="1014413"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defTabSz="1014413"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defTabSz="1014413"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defTabSz="1014413"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eaLnBrk="1" hangingPunct="1">
              <a:spcBef>
                <a:spcPct val="50000"/>
              </a:spcBef>
              <a:buFont typeface="Wingdings" pitchFamily="2" charset="2"/>
              <a:buChar char="ü"/>
            </a:pPr>
            <a:r>
              <a:rPr lang="zh-TW" altLang="en-US" sz="1800">
                <a:solidFill>
                  <a:srgbClr val="0000FF"/>
                </a:solidFill>
                <a:latin typeface="微軟正黑體" pitchFamily="34" charset="-120"/>
                <a:ea typeface="微軟正黑體" pitchFamily="34" charset="-120"/>
              </a:rPr>
              <a:t>獎勵優秀研究生入學辦法</a:t>
            </a:r>
            <a:endParaRPr lang="en-US" altLang="zh-TW" sz="1800">
              <a:solidFill>
                <a:srgbClr val="0000FF"/>
              </a:solidFill>
              <a:latin typeface="微軟正黑體" pitchFamily="34" charset="-120"/>
              <a:ea typeface="微軟正黑體" pitchFamily="34" charset="-120"/>
            </a:endParaRPr>
          </a:p>
          <a:p>
            <a:pPr eaLnBrk="1" hangingPunct="1">
              <a:spcBef>
                <a:spcPct val="50000"/>
              </a:spcBef>
              <a:buFont typeface="Wingdings" pitchFamily="2" charset="2"/>
              <a:buChar char="ü"/>
            </a:pPr>
            <a:r>
              <a:rPr lang="zh-TW" altLang="zh-TW" sz="1800">
                <a:solidFill>
                  <a:srgbClr val="0000FF"/>
                </a:solidFill>
                <a:latin typeface="微軟正黑體" pitchFamily="34" charset="-120"/>
                <a:ea typeface="微軟正黑體" pitchFamily="34" charset="-120"/>
              </a:rPr>
              <a:t>研究生學位考試辦法</a:t>
            </a:r>
            <a:endParaRPr lang="zh-CN" altLang="en-US" sz="1800">
              <a:solidFill>
                <a:srgbClr val="0000FF"/>
              </a:solidFill>
              <a:latin typeface="微軟正黑體" pitchFamily="34" charset="-120"/>
              <a:ea typeface="微軟正黑體" pitchFamily="34" charset="-120"/>
            </a:endParaRPr>
          </a:p>
          <a:p>
            <a:pPr eaLnBrk="1" hangingPunct="1">
              <a:spcBef>
                <a:spcPct val="50000"/>
              </a:spcBef>
              <a:buFont typeface="Wingdings" pitchFamily="2" charset="2"/>
              <a:buChar char="ü"/>
            </a:pPr>
            <a:r>
              <a:rPr lang="zh-TW" altLang="zh-TW" sz="1800">
                <a:solidFill>
                  <a:srgbClr val="0000FF"/>
                </a:solidFill>
                <a:latin typeface="微軟正黑體" pitchFamily="34" charset="-120"/>
                <a:ea typeface="微軟正黑體" pitchFamily="34" charset="-120"/>
              </a:rPr>
              <a:t>博士學位候選人資格考核實施要點</a:t>
            </a:r>
            <a:endParaRPr lang="en-US" altLang="zh-TW" sz="1800">
              <a:solidFill>
                <a:srgbClr val="0000FF"/>
              </a:solidFill>
              <a:latin typeface="微軟正黑體" pitchFamily="34" charset="-120"/>
              <a:ea typeface="微軟正黑體" pitchFamily="34" charset="-120"/>
            </a:endParaRPr>
          </a:p>
          <a:p>
            <a:pPr eaLnBrk="1" hangingPunct="1">
              <a:spcBef>
                <a:spcPct val="50000"/>
              </a:spcBef>
              <a:buFont typeface="Wingdings" pitchFamily="2" charset="2"/>
              <a:buChar char="ü"/>
            </a:pPr>
            <a:r>
              <a:rPr lang="zh-TW" altLang="zh-TW" sz="1800">
                <a:solidFill>
                  <a:srgbClr val="0000FF"/>
                </a:solidFill>
                <a:latin typeface="微軟正黑體" pitchFamily="34" charset="-120"/>
                <a:ea typeface="微軟正黑體" pitchFamily="34" charset="-120"/>
              </a:rPr>
              <a:t>博士班研究生申請學位論文考試準則</a:t>
            </a:r>
            <a:endParaRPr lang="en-US" altLang="zh-TW" sz="1800">
              <a:solidFill>
                <a:srgbClr val="0000FF"/>
              </a:solidFill>
              <a:latin typeface="微軟正黑體" pitchFamily="34" charset="-120"/>
              <a:ea typeface="微軟正黑體" pitchFamily="34" charset="-120"/>
            </a:endParaRPr>
          </a:p>
          <a:p>
            <a:pPr eaLnBrk="1" hangingPunct="1">
              <a:spcBef>
                <a:spcPct val="50000"/>
              </a:spcBef>
              <a:buFont typeface="Wingdings" pitchFamily="2" charset="2"/>
              <a:buChar char="ü"/>
            </a:pPr>
            <a:r>
              <a:rPr lang="zh-TW" altLang="en-US" sz="1800">
                <a:solidFill>
                  <a:srgbClr val="0000FF"/>
                </a:solidFill>
                <a:latin typeface="微軟正黑體" pitchFamily="34" charset="-120"/>
                <a:ea typeface="微軟正黑體" pitchFamily="34" charset="-120"/>
              </a:rPr>
              <a:t>研究生學術研究倫理教育實施要點</a:t>
            </a:r>
          </a:p>
          <a:p>
            <a:pPr eaLnBrk="1" hangingPunct="1">
              <a:spcBef>
                <a:spcPct val="50000"/>
              </a:spcBef>
              <a:buFont typeface="Wingdings" pitchFamily="2" charset="2"/>
              <a:buChar char="ü"/>
            </a:pPr>
            <a:r>
              <a:rPr lang="zh-TW" altLang="en-US" sz="1800">
                <a:solidFill>
                  <a:srgbClr val="0000FF"/>
                </a:solidFill>
                <a:latin typeface="微軟正黑體" pitchFamily="34" charset="-120"/>
                <a:ea typeface="微軟正黑體" pitchFamily="34" charset="-120"/>
              </a:rPr>
              <a:t>博、碩士學位論文違反學術倫理案件處理要點</a:t>
            </a:r>
            <a:endParaRPr lang="en-US" altLang="zh-TW" sz="1800">
              <a:solidFill>
                <a:srgbClr val="0000FF"/>
              </a:solidFill>
              <a:latin typeface="微軟正黑體" pitchFamily="34" charset="-120"/>
              <a:ea typeface="微軟正黑體" pitchFamily="34" charset="-120"/>
            </a:endParaRPr>
          </a:p>
          <a:p>
            <a:pPr eaLnBrk="1" hangingPunct="1">
              <a:spcBef>
                <a:spcPct val="50000"/>
              </a:spcBef>
              <a:buFont typeface="Wingdings" pitchFamily="2" charset="2"/>
              <a:buChar char="ü"/>
            </a:pPr>
            <a:r>
              <a:rPr lang="zh-TW" altLang="en-US" sz="1800">
                <a:solidFill>
                  <a:srgbClr val="0000FF"/>
                </a:solidFill>
                <a:latin typeface="微軟正黑體" pitchFamily="34" charset="-120"/>
                <a:ea typeface="微軟正黑體" pitchFamily="34" charset="-120"/>
              </a:rPr>
              <a:t>學生逕修讀博士學位辦法</a:t>
            </a:r>
          </a:p>
        </p:txBody>
      </p:sp>
      <p:sp>
        <p:nvSpPr>
          <p:cNvPr id="28" name="標題 1"/>
          <p:cNvSpPr txBox="1">
            <a:spLocks/>
          </p:cNvSpPr>
          <p:nvPr/>
        </p:nvSpPr>
        <p:spPr bwMode="auto">
          <a:xfrm>
            <a:off x="539750" y="2781300"/>
            <a:ext cx="4727575" cy="422275"/>
          </a:xfrm>
          <a:prstGeom prst="rect">
            <a:avLst/>
          </a:prstGeom>
          <a:noFill/>
          <a:ln w="9525">
            <a:noFill/>
            <a:miter lim="800000"/>
            <a:headEnd/>
            <a:tailEnd/>
          </a:ln>
        </p:spPr>
        <p:txBody>
          <a:bodyPr/>
          <a:lstStyle/>
          <a:p>
            <a:pPr algn="ctr">
              <a:defRPr/>
            </a:pPr>
            <a:r>
              <a:rPr lang="zh-TW" altLang="en-US" sz="2500" b="1" dirty="0">
                <a:solidFill>
                  <a:srgbClr val="66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研究生相關法規</a:t>
            </a:r>
          </a:p>
        </p:txBody>
      </p:sp>
      <p:sp>
        <p:nvSpPr>
          <p:cNvPr id="29" name="文字方塊 1"/>
          <p:cNvSpPr txBox="1">
            <a:spLocks noChangeArrowheads="1"/>
          </p:cNvSpPr>
          <p:nvPr/>
        </p:nvSpPr>
        <p:spPr bwMode="auto">
          <a:xfrm>
            <a:off x="5019675" y="5332413"/>
            <a:ext cx="268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Times New Roman" pitchFamily="18" charset="0"/>
                <a:ea typeface="新細明體" pitchFamily="18" charset="-120"/>
                <a:cs typeface="Times New Roman" pitchFamily="18" charset="0"/>
              </a:defRPr>
            </a:lvl1pPr>
            <a:lvl2pPr marL="742950" indent="-285750">
              <a:spcBef>
                <a:spcPct val="20000"/>
              </a:spcBef>
              <a:buFont typeface="Arial" pitchFamily="34" charset="0"/>
              <a:buChar char="–"/>
              <a:defRPr kumimoji="1" sz="2800">
                <a:solidFill>
                  <a:schemeClr val="tx1"/>
                </a:solidFill>
                <a:latin typeface="Times New Roman" pitchFamily="18" charset="0"/>
                <a:ea typeface="Times New Roman" pitchFamily="18" charset="0"/>
                <a:cs typeface="Times New Roman" pitchFamily="18" charset="0"/>
              </a:defRPr>
            </a:lvl2pPr>
            <a:lvl3pPr marL="1143000" indent="-228600">
              <a:spcBef>
                <a:spcPct val="20000"/>
              </a:spcBef>
              <a:buFont typeface="Arial" pitchFamily="34" charset="0"/>
              <a:buChar char="•"/>
              <a:defRPr kumimoji="1" sz="2400">
                <a:solidFill>
                  <a:schemeClr val="tx1"/>
                </a:solidFill>
                <a:latin typeface="Times New Roman" pitchFamily="18" charset="0"/>
                <a:ea typeface="Times New Roman" pitchFamily="18" charset="0"/>
                <a:cs typeface="Times New Roman" pitchFamily="18" charset="0"/>
              </a:defRPr>
            </a:lvl3pPr>
            <a:lvl4pPr marL="16002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4pPr>
            <a:lvl5pPr marL="2057400" indent="-228600">
              <a:spcBef>
                <a:spcPct val="20000"/>
              </a:spcBef>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Times New Roman" pitchFamily="18" charset="0"/>
                <a:ea typeface="Times New Roman" pitchFamily="18" charset="0"/>
                <a:cs typeface="Times New Roman" pitchFamily="18" charset="0"/>
              </a:defRPr>
            </a:lvl9pPr>
          </a:lstStyle>
          <a:p>
            <a:pPr>
              <a:spcBef>
                <a:spcPct val="0"/>
              </a:spcBef>
              <a:buFontTx/>
              <a:buNone/>
            </a:pPr>
            <a:r>
              <a:rPr lang="en-US" altLang="zh-TW" sz="1800">
                <a:latin typeface="微軟正黑體" pitchFamily="34" charset="-120"/>
                <a:ea typeface="微軟正黑體" pitchFamily="34" charset="-120"/>
              </a:rPr>
              <a:t>※</a:t>
            </a:r>
            <a:r>
              <a:rPr lang="zh-TW" altLang="en-US" sz="1800">
                <a:latin typeface="微軟正黑體" pitchFamily="34" charset="-120"/>
                <a:ea typeface="微軟正黑體" pitchFamily="34" charset="-120"/>
              </a:rPr>
              <a:t>請上高醫法規資料搜尋</a:t>
            </a:r>
          </a:p>
        </p:txBody>
      </p:sp>
    </p:spTree>
    <p:extLst>
      <p:ext uri="{BB962C8B-B14F-4D97-AF65-F5344CB8AC3E}">
        <p14:creationId xmlns:p14="http://schemas.microsoft.com/office/powerpoint/2010/main" val="3608620684"/>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1">
            <a:extLst/>
          </p:cNvPr>
          <p:cNvSpPr txBox="1">
            <a:spLocks noChangeArrowheads="1"/>
          </p:cNvSpPr>
          <p:nvPr/>
        </p:nvSpPr>
        <p:spPr bwMode="auto">
          <a:xfrm>
            <a:off x="0" y="1270001"/>
            <a:ext cx="9144000" cy="784225"/>
          </a:xfrm>
          <a:prstGeom prst="rect">
            <a:avLst/>
          </a:prstGeom>
          <a:noFill/>
          <a:ln w="9525">
            <a:noFill/>
            <a:miter lim="800000"/>
            <a:headEnd/>
            <a:tailEnd/>
          </a:ln>
        </p:spPr>
        <p:txBody>
          <a:bodyPr>
            <a:spAutoFit/>
          </a:bodyPr>
          <a:lstStyle/>
          <a:p>
            <a:pPr marL="285750" lvl="1" indent="-285750" algn="ctr" defTabSz="1289050" eaLnBrk="1" hangingPunct="1">
              <a:lnSpc>
                <a:spcPct val="90000"/>
              </a:lnSpc>
              <a:defRPr/>
            </a:pPr>
            <a:r>
              <a:rPr lang="zh-TW" altLang="en-US" sz="5000" b="1" dirty="0">
                <a:latin typeface="微軟正黑體" panose="020B0604030504040204" pitchFamily="34" charset="-120"/>
                <a:ea typeface="微軟正黑體" panose="020B0604030504040204" pitchFamily="34" charset="-120"/>
                <a:cs typeface="+mj-cs"/>
              </a:rPr>
              <a:t>感謝聆聽、敬請指教</a:t>
            </a:r>
          </a:p>
        </p:txBody>
      </p:sp>
      <p:pic>
        <p:nvPicPr>
          <p:cNvPr id="16387" name="Picture 7" descr="https://parkyeonyoung.files.wordpress.com/2011/03/thank-you-note-1024x684.jpg"/>
          <p:cNvPicPr>
            <a:picLocks noChangeAspect="1" noChangeArrowheads="1"/>
          </p:cNvPicPr>
          <p:nvPr/>
        </p:nvPicPr>
        <p:blipFill>
          <a:blip r:embed="rId3">
            <a:extLst>
              <a:ext uri="{28A0092B-C50C-407E-A947-70E740481C1C}">
                <a14:useLocalDpi xmlns:a14="http://schemas.microsoft.com/office/drawing/2010/main" val="0"/>
              </a:ext>
            </a:extLst>
          </a:blip>
          <a:srcRect t="12424" r="-1237" b="9789"/>
          <a:stretch>
            <a:fillRect/>
          </a:stretch>
        </p:blipFill>
        <p:spPr bwMode="auto">
          <a:xfrm>
            <a:off x="2171700" y="2330451"/>
            <a:ext cx="499943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0173" y="3543300"/>
            <a:ext cx="2321719"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222645D-A22B-4C6B-BE38-E60D9C04FE68}" type="slidenum">
              <a:rPr lang="zh-TW" altLang="en-US" smtClean="0"/>
              <a:t>26</a:t>
            </a:fld>
            <a:endParaRPr lang="zh-TW" altLang="en-US"/>
          </a:p>
        </p:txBody>
      </p:sp>
    </p:spTree>
    <p:extLst>
      <p:ext uri="{BB962C8B-B14F-4D97-AF65-F5344CB8AC3E}">
        <p14:creationId xmlns:p14="http://schemas.microsoft.com/office/powerpoint/2010/main" val="181189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p:cNvPr>
          <p:cNvSpPr/>
          <p:nvPr/>
        </p:nvSpPr>
        <p:spPr>
          <a:xfrm>
            <a:off x="-18705" y="-274869"/>
            <a:ext cx="9144000" cy="6858000"/>
          </a:xfrm>
          <a:prstGeom prst="rect">
            <a:avLst/>
          </a:prstGeom>
          <a:pattFill prst="lgGrid">
            <a:fgClr>
              <a:schemeClr val="bg1">
                <a:lumMod val="95000"/>
              </a:schemeClr>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grpSp>
        <p:nvGrpSpPr>
          <p:cNvPr id="6147" name="群組 33"/>
          <p:cNvGrpSpPr>
            <a:grpSpLocks/>
          </p:cNvGrpSpPr>
          <p:nvPr/>
        </p:nvGrpSpPr>
        <p:grpSpPr bwMode="auto">
          <a:xfrm>
            <a:off x="-18705" y="32343"/>
            <a:ext cx="9144000" cy="1452441"/>
            <a:chOff x="-19050" y="1409699"/>
            <a:chExt cx="12947392" cy="1344505"/>
          </a:xfrm>
        </p:grpSpPr>
        <p:sp>
          <p:nvSpPr>
            <p:cNvPr id="107" name="矩形 106">
              <a:extLst/>
            </p:cNvPr>
            <p:cNvSpPr/>
            <p:nvPr/>
          </p:nvSpPr>
          <p:spPr>
            <a:xfrm>
              <a:off x="-19050" y="1412873"/>
              <a:ext cx="12210807" cy="1291825"/>
            </a:xfrm>
            <a:prstGeom prst="rect">
              <a:avLst/>
            </a:prstGeom>
            <a:solidFill>
              <a:srgbClr val="F9AE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6164" name="圖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213" y="144905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圖片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060" y="144905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圖片 1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21060" y="144997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圖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4351" y="144905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圖片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693" y="1503848"/>
              <a:ext cx="792161" cy="7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矩形 112">
              <a:extLst/>
            </p:cNvPr>
            <p:cNvSpPr/>
            <p:nvPr/>
          </p:nvSpPr>
          <p:spPr>
            <a:xfrm rot="5400000">
              <a:off x="-276827" y="1983383"/>
              <a:ext cx="1291825" cy="144459"/>
            </a:xfrm>
            <a:prstGeom prst="rect">
              <a:avLst/>
            </a:prstGeom>
            <a:solidFill>
              <a:srgbClr val="C326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70" name="圖片 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38012" y="1442100"/>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圖片 23"/>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486808" y="143909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72" name="群組 31"/>
            <p:cNvGrpSpPr>
              <a:grpSpLocks/>
            </p:cNvGrpSpPr>
            <p:nvPr/>
          </p:nvGrpSpPr>
          <p:grpSpPr bwMode="auto">
            <a:xfrm>
              <a:off x="1772926" y="1439099"/>
              <a:ext cx="11155416" cy="1269953"/>
              <a:chOff x="1772926" y="1610549"/>
              <a:chExt cx="11155416" cy="1269953"/>
            </a:xfrm>
          </p:grpSpPr>
          <p:pic>
            <p:nvPicPr>
              <p:cNvPr id="6176"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788" y="162050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圖片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635" y="162050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圖片 2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49635" y="162142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圖片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2926" y="162050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圖片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6587" y="1620502"/>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圖片 29"/>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515383" y="161054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矩形 116">
              <a:extLst/>
            </p:cNvPr>
            <p:cNvSpPr/>
            <p:nvPr/>
          </p:nvSpPr>
          <p:spPr>
            <a:xfrm>
              <a:off x="1744628" y="1422395"/>
              <a:ext cx="10439192" cy="144418"/>
            </a:xfrm>
            <a:prstGeom prst="rect">
              <a:avLst/>
            </a:prstGeom>
            <a:solidFill>
              <a:srgbClr val="FABBB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18" name="矩形 117">
              <a:extLst/>
            </p:cNvPr>
            <p:cNvSpPr/>
            <p:nvPr/>
          </p:nvSpPr>
          <p:spPr>
            <a:xfrm>
              <a:off x="-15875" y="1409699"/>
              <a:ext cx="312732" cy="1288651"/>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19" name="文字方塊 118">
              <a:extLst/>
            </p:cNvPr>
            <p:cNvSpPr txBox="1"/>
            <p:nvPr/>
          </p:nvSpPr>
          <p:spPr>
            <a:xfrm>
              <a:off x="479415" y="2328578"/>
              <a:ext cx="3246978" cy="425626"/>
            </a:xfrm>
            <a:prstGeom prst="rect">
              <a:avLst/>
            </a:prstGeom>
            <a:noFill/>
            <a:effectLst>
              <a:outerShdw blurRad="50800" dist="38100" dir="2700000" algn="tl" rotWithShape="0">
                <a:prstClr val="black">
                  <a:alpha val="40000"/>
                </a:prstClr>
              </a:outerShdw>
            </a:effectLst>
          </p:spPr>
          <p:txBody>
            <a:bodyPr wrap="none">
              <a:spAutoFit/>
            </a:bodyPr>
            <a:lstStyle/>
            <a:p>
              <a:pPr eaLnBrk="1" hangingPunct="1">
                <a:lnSpc>
                  <a:spcPts val="1300"/>
                </a:lnSpc>
                <a:defRPr/>
              </a:pPr>
              <a:r>
                <a:rPr lang="zh-TW" altLang="en-US" sz="1400" b="1" dirty="0">
                  <a:solidFill>
                    <a:schemeClr val="bg1"/>
                  </a:solidFill>
                  <a:latin typeface="Arial Rounded MT Bold" panose="020F0704030504030204" pitchFamily="34" charset="0"/>
                  <a:ea typeface="微軟正黑體" panose="020B0604030504040204" pitchFamily="34" charset="-120"/>
                </a:rPr>
                <a:t>高雄醫學大學</a:t>
              </a:r>
              <a:endParaRPr lang="en-US" altLang="zh-TW" sz="1400" b="1" dirty="0">
                <a:solidFill>
                  <a:schemeClr val="bg1"/>
                </a:solidFill>
                <a:latin typeface="Arial Rounded MT Bold" panose="020F0704030504030204" pitchFamily="34" charset="0"/>
                <a:ea typeface="微軟正黑體" panose="020B0604030504040204" pitchFamily="34" charset="-120"/>
              </a:endParaRPr>
            </a:p>
            <a:p>
              <a:pPr eaLnBrk="1" hangingPunct="1">
                <a:lnSpc>
                  <a:spcPts val="1300"/>
                </a:lnSpc>
                <a:defRPr/>
              </a:pPr>
              <a:r>
                <a:rPr lang="en-US" altLang="zh-TW" sz="1000" dirty="0">
                  <a:solidFill>
                    <a:schemeClr val="bg1"/>
                  </a:solidFill>
                  <a:latin typeface="Arial Rounded MT Bold" panose="020F0704030504030204" pitchFamily="34" charset="0"/>
                  <a:ea typeface="微軟正黑體" panose="020B0604030504040204" pitchFamily="34" charset="-120"/>
                </a:rPr>
                <a:t>KAOHSIUNG MEDICAL UNIVERSITY</a:t>
              </a:r>
              <a:endParaRPr lang="zh-TW" altLang="en-US" sz="1000" dirty="0">
                <a:solidFill>
                  <a:schemeClr val="bg1"/>
                </a:solidFill>
                <a:latin typeface="Arial Rounded MT Bold" panose="020F0704030504030204" pitchFamily="34" charset="0"/>
                <a:ea typeface="微軟正黑體" panose="020B0604030504040204" pitchFamily="34" charset="-120"/>
              </a:endParaRPr>
            </a:p>
          </p:txBody>
        </p:sp>
      </p:grpSp>
      <p:sp>
        <p:nvSpPr>
          <p:cNvPr id="130" name="矩形 129">
            <a:extLst/>
          </p:cNvPr>
          <p:cNvSpPr/>
          <p:nvPr/>
        </p:nvSpPr>
        <p:spPr>
          <a:xfrm>
            <a:off x="0" y="6659564"/>
            <a:ext cx="9153525" cy="198437"/>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31" name="矩形 130">
            <a:extLst/>
          </p:cNvPr>
          <p:cNvSpPr/>
          <p:nvPr/>
        </p:nvSpPr>
        <p:spPr>
          <a:xfrm>
            <a:off x="-5953" y="6477001"/>
            <a:ext cx="9153526" cy="1825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1" name="矩形 60">
            <a:extLst/>
          </p:cNvPr>
          <p:cNvSpPr/>
          <p:nvPr/>
        </p:nvSpPr>
        <p:spPr>
          <a:xfrm>
            <a:off x="0" y="6659564"/>
            <a:ext cx="9153525" cy="198437"/>
          </a:xfrm>
          <a:prstGeom prst="rect">
            <a:avLst/>
          </a:prstGeom>
          <a:solidFill>
            <a:srgbClr val="F67E6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2" name="矩形 61">
            <a:extLst/>
          </p:cNvPr>
          <p:cNvSpPr/>
          <p:nvPr/>
        </p:nvSpPr>
        <p:spPr>
          <a:xfrm>
            <a:off x="-5953" y="6477001"/>
            <a:ext cx="9153526" cy="182563"/>
          </a:xfrm>
          <a:prstGeom prst="rect">
            <a:avLst/>
          </a:prstGeom>
          <a:solidFill>
            <a:srgbClr val="FDE0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59" name="圖片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87" t="13576" r="15253" b="15833"/>
          <a:stretch>
            <a:fillRect/>
          </a:stretch>
        </p:blipFill>
        <p:spPr bwMode="auto">
          <a:xfrm>
            <a:off x="7957664" y="5398086"/>
            <a:ext cx="1343804" cy="1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222645D-A22B-4C6B-BE38-E60D9C04FE68}" type="slidenum">
              <a:rPr lang="zh-TW" altLang="en-US" smtClean="0"/>
              <a:t>3</a:t>
            </a:fld>
            <a:endParaRPr lang="zh-TW" altLang="en-US" dirty="0"/>
          </a:p>
        </p:txBody>
      </p:sp>
      <p:sp>
        <p:nvSpPr>
          <p:cNvPr id="59" name="矩形 58"/>
          <p:cNvSpPr/>
          <p:nvPr/>
        </p:nvSpPr>
        <p:spPr>
          <a:xfrm>
            <a:off x="255413" y="2292118"/>
            <a:ext cx="2749550" cy="862013"/>
          </a:xfrm>
          <a:prstGeom prst="rect">
            <a:avLst/>
          </a:prstGeom>
        </p:spPr>
        <p:txBody>
          <a:bodyPr wrap="none">
            <a:spAutoFit/>
          </a:bodyPr>
          <a:lstStyle/>
          <a:p>
            <a:pPr>
              <a:defRPr/>
            </a:pPr>
            <a:r>
              <a:rPr lang="zh-TW" altLang="en-US" sz="5000" b="1" dirty="0">
                <a:solidFill>
                  <a:srgbClr val="5A2781"/>
                </a:solidFill>
                <a:effectLst>
                  <a:outerShdw blurRad="38100" dist="38100" dir="2700000" algn="tl">
                    <a:srgbClr val="000000">
                      <a:alpha val="43137"/>
                    </a:srgbClr>
                  </a:outerShdw>
                </a:effectLst>
                <a:latin typeface="標楷體" pitchFamily="65" charset="-120"/>
                <a:ea typeface="標楷體" pitchFamily="65" charset="-120"/>
              </a:rPr>
              <a:t>一、簡介</a:t>
            </a:r>
            <a:endParaRPr lang="zh-TW" altLang="en-US" sz="5000" dirty="0"/>
          </a:p>
        </p:txBody>
      </p:sp>
      <p:sp>
        <p:nvSpPr>
          <p:cNvPr id="60" name="標題 1"/>
          <p:cNvSpPr txBox="1">
            <a:spLocks/>
          </p:cNvSpPr>
          <p:nvPr/>
        </p:nvSpPr>
        <p:spPr>
          <a:xfrm>
            <a:off x="846404" y="3284984"/>
            <a:ext cx="8062913"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indent="-914400">
              <a:spcBef>
                <a:spcPts val="1200"/>
              </a:spcBef>
              <a:defRPr/>
            </a:pPr>
            <a:r>
              <a:rPr lang="zh-TW" altLang="en-US" b="1" dirty="0">
                <a:solidFill>
                  <a:srgbClr val="5A2781"/>
                </a:solidFill>
                <a:effectLst>
                  <a:outerShdw blurRad="38100" dist="38100" dir="2700000" algn="tl">
                    <a:srgbClr val="000000">
                      <a:alpha val="43137"/>
                    </a:srgbClr>
                  </a:outerShdw>
                </a:effectLst>
                <a:latin typeface="標楷體" pitchFamily="65" charset="-120"/>
                <a:ea typeface="標楷體" pitchFamily="65" charset="-120"/>
              </a:rPr>
              <a:t>教務處註冊課務組服務內容</a:t>
            </a:r>
          </a:p>
        </p:txBody>
      </p:sp>
    </p:spTree>
    <p:extLst>
      <p:ext uri="{BB962C8B-B14F-4D97-AF65-F5344CB8AC3E}">
        <p14:creationId xmlns:p14="http://schemas.microsoft.com/office/powerpoint/2010/main" val="4142034889"/>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4</a:t>
            </a:fld>
            <a:endParaRPr lang="zh-TW" altLang="en-US" dirty="0"/>
          </a:p>
        </p:txBody>
      </p:sp>
      <p:sp>
        <p:nvSpPr>
          <p:cNvPr id="17" name="標題 1"/>
          <p:cNvSpPr txBox="1">
            <a:spLocks/>
          </p:cNvSpPr>
          <p:nvPr/>
        </p:nvSpPr>
        <p:spPr bwMode="auto">
          <a:xfrm>
            <a:off x="578049" y="44624"/>
            <a:ext cx="7947025" cy="827087"/>
          </a:xfrm>
          <a:prstGeom prst="rect">
            <a:avLst/>
          </a:prstGeom>
          <a:noFill/>
          <a:ln w="9525">
            <a:noFill/>
            <a:miter lim="800000"/>
            <a:headEnd/>
            <a:tailEnd/>
          </a:ln>
        </p:spPr>
        <p:txBody>
          <a:bodyPr anchor="ctr"/>
          <a:lstStyle/>
          <a:p>
            <a:pPr algn="ctr">
              <a:defRPr/>
            </a:pPr>
            <a:r>
              <a:rPr lang="zh-TW" altLang="en-US" sz="4000" b="1" dirty="0">
                <a:ln>
                  <a:solidFill>
                    <a:srgbClr val="ECCECC"/>
                  </a:solidFill>
                </a:ln>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教務處註冊課務組</a:t>
            </a:r>
          </a:p>
        </p:txBody>
      </p:sp>
      <p:sp>
        <p:nvSpPr>
          <p:cNvPr id="18" name="Text Box 9"/>
          <p:cNvSpPr txBox="1">
            <a:spLocks noChangeArrowheads="1"/>
          </p:cNvSpPr>
          <p:nvPr/>
        </p:nvSpPr>
        <p:spPr bwMode="auto">
          <a:xfrm>
            <a:off x="3383165" y="1214919"/>
            <a:ext cx="4337050" cy="554037"/>
          </a:xfrm>
          <a:prstGeom prst="rect">
            <a:avLst/>
          </a:prstGeom>
          <a:noFill/>
          <a:ln>
            <a:noFill/>
          </a:ln>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lang="zh-TW" altLang="en-US" sz="3000" b="1" dirty="0">
                <a:solidFill>
                  <a:schemeClr val="tx1">
                    <a:lumMod val="65000"/>
                    <a:lumOff val="35000"/>
                  </a:schemeClr>
                </a:solidFill>
                <a:latin typeface="+mn-lt"/>
                <a:ea typeface="標楷體" panose="03000509000000000000" pitchFamily="65" charset="-120"/>
              </a:rPr>
              <a:t>地點：勵學大樓二樓</a:t>
            </a:r>
          </a:p>
        </p:txBody>
      </p:sp>
      <p:grpSp>
        <p:nvGrpSpPr>
          <p:cNvPr id="3" name="群組 2"/>
          <p:cNvGrpSpPr/>
          <p:nvPr/>
        </p:nvGrpSpPr>
        <p:grpSpPr>
          <a:xfrm>
            <a:off x="640840" y="871711"/>
            <a:ext cx="2506393" cy="2434697"/>
            <a:chOff x="640840" y="871711"/>
            <a:chExt cx="2506393" cy="2434697"/>
          </a:xfrm>
        </p:grpSpPr>
        <p:pic>
          <p:nvPicPr>
            <p:cNvPr id="19" name="Picture 18" descr="http://www.kmu.edu.tw/media/photos/065.jpg"/>
            <p:cNvPicPr>
              <a:picLocks noChangeAspect="1" noChangeArrowheads="1"/>
            </p:cNvPicPr>
            <p:nvPr/>
          </p:nvPicPr>
          <p:blipFill>
            <a:blip r:embed="rId4" cstate="print">
              <a:extLst/>
            </a:blip>
            <a:srcRect/>
            <a:stretch>
              <a:fillRect/>
            </a:stretch>
          </p:blipFill>
          <p:spPr bwMode="auto">
            <a:xfrm>
              <a:off x="640840" y="1422754"/>
              <a:ext cx="2506393" cy="1883654"/>
            </a:xfrm>
            <a:prstGeom prst="rect">
              <a:avLst/>
            </a:prstGeom>
            <a:noFill/>
            <a:ln>
              <a:noFill/>
            </a:ln>
            <a:scene3d>
              <a:camera prst="orthographicFront"/>
              <a:lightRig rig="threePt" dir="t"/>
            </a:scene3d>
            <a:sp3d>
              <a:bevelT/>
            </a:sp3d>
            <a:extLst/>
          </p:spPr>
        </p:pic>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4704" y="871711"/>
              <a:ext cx="4333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 Box 9"/>
          <p:cNvSpPr txBox="1">
            <a:spLocks noChangeArrowheads="1"/>
          </p:cNvSpPr>
          <p:nvPr/>
        </p:nvSpPr>
        <p:spPr bwMode="auto">
          <a:xfrm>
            <a:off x="3383165" y="2060848"/>
            <a:ext cx="5849937" cy="1046162"/>
          </a:xfrm>
          <a:prstGeom prst="rect">
            <a:avLst/>
          </a:prstGeom>
          <a:noFill/>
          <a:ln>
            <a:noFill/>
          </a:ln>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lang="zh-TW" altLang="en-US" sz="3000" b="1" dirty="0">
                <a:solidFill>
                  <a:schemeClr val="tx1">
                    <a:lumMod val="65000"/>
                    <a:lumOff val="35000"/>
                  </a:schemeClr>
                </a:solidFill>
                <a:latin typeface="+mn-lt"/>
                <a:ea typeface="標楷體" panose="03000509000000000000" pitchFamily="65" charset="-120"/>
              </a:rPr>
              <a:t>教務處網址：</a:t>
            </a:r>
            <a:r>
              <a:rPr lang="en-US" altLang="zh-TW" sz="3200" dirty="0">
                <a:solidFill>
                  <a:schemeClr val="tx1">
                    <a:lumMod val="65000"/>
                    <a:lumOff val="35000"/>
                  </a:schemeClr>
                </a:solidFill>
                <a:hlinkClick r:id="rId6"/>
              </a:rPr>
              <a:t>https://academic.kmu.edu.tw/</a:t>
            </a:r>
            <a:endParaRPr lang="zh-TW" altLang="en-US" sz="3000" b="1" dirty="0">
              <a:solidFill>
                <a:schemeClr val="tx1">
                  <a:lumMod val="65000"/>
                  <a:lumOff val="35000"/>
                </a:schemeClr>
              </a:solidFill>
              <a:latin typeface="+mn-lt"/>
              <a:ea typeface="標楷體" panose="03000509000000000000" pitchFamily="65" charset="-120"/>
            </a:endParaRPr>
          </a:p>
        </p:txBody>
      </p:sp>
      <p:sp>
        <p:nvSpPr>
          <p:cNvPr id="24" name="矩形 23"/>
          <p:cNvSpPr/>
          <p:nvPr/>
        </p:nvSpPr>
        <p:spPr>
          <a:xfrm>
            <a:off x="566301" y="4049241"/>
            <a:ext cx="8645525" cy="1785104"/>
          </a:xfrm>
          <a:prstGeom prst="rect">
            <a:avLst/>
          </a:prstGeom>
        </p:spPr>
        <p:txBody>
          <a:bodyPr>
            <a:spAutoFit/>
          </a:bodyPr>
          <a:lstStyle/>
          <a:p>
            <a:pPr marL="285750" indent="-285750">
              <a:buFont typeface="Arial" panose="020B0604020202020204" pitchFamily="34" charset="0"/>
              <a:buChar char="•"/>
              <a:defRPr/>
            </a:pPr>
            <a:r>
              <a:rPr lang="zh-TW" altLang="en-US" sz="2200" b="1" dirty="0">
                <a:solidFill>
                  <a:schemeClr val="accent6">
                    <a:lumMod val="75000"/>
                  </a:schemeClr>
                </a:solidFill>
                <a:latin typeface="微軟正黑體" pitchFamily="34" charset="-120"/>
                <a:ea typeface="微軟正黑體" pitchFamily="34" charset="-120"/>
              </a:rPr>
              <a:t>有關各項研究生申請時程，皆依學校行事曆為主，請各位同學務必查閱行事曆，行事曆公告至教務處網頁中。</a:t>
            </a:r>
            <a:endParaRPr lang="en-US" altLang="zh-TW" sz="2200" b="1" dirty="0">
              <a:solidFill>
                <a:schemeClr val="accent6">
                  <a:lumMod val="75000"/>
                </a:schemeClr>
              </a:solidFill>
              <a:latin typeface="微軟正黑體" pitchFamily="34" charset="-120"/>
              <a:ea typeface="微軟正黑體" pitchFamily="34" charset="-120"/>
            </a:endParaRPr>
          </a:p>
          <a:p>
            <a:pPr marL="285750" indent="-285750">
              <a:buFont typeface="Arial" panose="020B0604020202020204" pitchFamily="34" charset="0"/>
              <a:buChar char="•"/>
              <a:defRPr/>
            </a:pPr>
            <a:endParaRPr lang="en-US" altLang="zh-TW" sz="2200" b="1" dirty="0">
              <a:solidFill>
                <a:schemeClr val="accent6">
                  <a:lumMod val="75000"/>
                </a:schemeClr>
              </a:solidFill>
              <a:latin typeface="微軟正黑體" pitchFamily="34" charset="-120"/>
              <a:ea typeface="微軟正黑體" pitchFamily="34" charset="-120"/>
            </a:endParaRPr>
          </a:p>
          <a:p>
            <a:pPr marL="285750" indent="-285750">
              <a:buFont typeface="Arial" panose="020B0604020202020204" pitchFamily="34" charset="0"/>
              <a:buChar char="•"/>
              <a:defRPr/>
            </a:pPr>
            <a:r>
              <a:rPr lang="zh-TW" altLang="en-US" sz="2200" b="1" dirty="0">
                <a:solidFill>
                  <a:schemeClr val="accent6">
                    <a:lumMod val="75000"/>
                  </a:schemeClr>
                </a:solidFill>
                <a:latin typeface="微軟正黑體" pitchFamily="34" charset="-120"/>
                <a:ea typeface="微軟正黑體" pitchFamily="34" charset="-120"/>
              </a:rPr>
              <a:t>本處所有訊息通知皆以電子郵件方式寄送至學校給予學生信箱</a:t>
            </a:r>
            <a:endParaRPr lang="en-US" altLang="zh-TW" sz="2200" b="1" dirty="0">
              <a:solidFill>
                <a:schemeClr val="accent6">
                  <a:lumMod val="75000"/>
                </a:schemeClr>
              </a:solidFill>
              <a:latin typeface="微軟正黑體" pitchFamily="34" charset="-120"/>
              <a:ea typeface="微軟正黑體" pitchFamily="34" charset="-120"/>
            </a:endParaRPr>
          </a:p>
          <a:p>
            <a:pPr>
              <a:defRPr/>
            </a:pPr>
            <a:r>
              <a:rPr lang="zh-TW" altLang="en-US" sz="2200" b="1" dirty="0">
                <a:solidFill>
                  <a:schemeClr val="accent6">
                    <a:lumMod val="75000"/>
                  </a:schemeClr>
                </a:solidFill>
                <a:latin typeface="微軟正黑體" pitchFamily="34" charset="-120"/>
                <a:ea typeface="微軟正黑體" pitchFamily="34" charset="-120"/>
              </a:rPr>
              <a:t>    （</a:t>
            </a:r>
            <a:r>
              <a:rPr lang="en-US" altLang="zh-TW" sz="2200" b="1" dirty="0">
                <a:solidFill>
                  <a:schemeClr val="accent6">
                    <a:lumMod val="75000"/>
                  </a:schemeClr>
                </a:solidFill>
                <a:latin typeface="微軟正黑體" pitchFamily="34" charset="-120"/>
                <a:ea typeface="微軟正黑體" pitchFamily="34" charset="-120"/>
              </a:rPr>
              <a:t>u</a:t>
            </a:r>
            <a:r>
              <a:rPr lang="zh-TW" altLang="en-US" sz="2200" b="1" dirty="0">
                <a:solidFill>
                  <a:schemeClr val="accent6">
                    <a:lumMod val="75000"/>
                  </a:schemeClr>
                </a:solidFill>
                <a:latin typeface="微軟正黑體" pitchFamily="34" charset="-120"/>
                <a:ea typeface="微軟正黑體" pitchFamily="34" charset="-120"/>
              </a:rPr>
              <a:t>學號</a:t>
            </a:r>
            <a:r>
              <a:rPr lang="en-US" altLang="zh-TW" sz="2200" b="1" dirty="0">
                <a:solidFill>
                  <a:schemeClr val="accent6">
                    <a:lumMod val="75000"/>
                  </a:schemeClr>
                </a:solidFill>
                <a:latin typeface="微軟正黑體" pitchFamily="34" charset="-120"/>
                <a:ea typeface="微軟正黑體" pitchFamily="34" charset="-120"/>
              </a:rPr>
              <a:t>@kmu.edu.tw</a:t>
            </a:r>
            <a:r>
              <a:rPr lang="zh-TW" altLang="en-US" sz="2200" b="1" dirty="0">
                <a:solidFill>
                  <a:schemeClr val="accent6">
                    <a:lumMod val="75000"/>
                  </a:schemeClr>
                </a:solidFill>
                <a:latin typeface="微軟正黑體" pitchFamily="34" charset="-120"/>
                <a:ea typeface="微軟正黑體" pitchFamily="34" charset="-120"/>
              </a:rPr>
              <a:t>）。</a:t>
            </a:r>
            <a:endParaRPr lang="zh-TW" altLang="en-US" sz="2200" dirty="0">
              <a:solidFill>
                <a:schemeClr val="accent6">
                  <a:lumMod val="75000"/>
                </a:schemeClr>
              </a:solidFill>
            </a:endParaRPr>
          </a:p>
        </p:txBody>
      </p:sp>
    </p:spTree>
    <p:extLst>
      <p:ext uri="{BB962C8B-B14F-4D97-AF65-F5344CB8AC3E}">
        <p14:creationId xmlns:p14="http://schemas.microsoft.com/office/powerpoint/2010/main" val="38730563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5</a:t>
            </a:fld>
            <a:endParaRPr lang="zh-TW" altLang="en-US" dirty="0"/>
          </a:p>
        </p:txBody>
      </p:sp>
      <p:grpSp>
        <p:nvGrpSpPr>
          <p:cNvPr id="25" name="群組 74"/>
          <p:cNvGrpSpPr>
            <a:grpSpLocks/>
          </p:cNvGrpSpPr>
          <p:nvPr/>
        </p:nvGrpSpPr>
        <p:grpSpPr bwMode="auto">
          <a:xfrm>
            <a:off x="0" y="185739"/>
            <a:ext cx="9144000" cy="6411911"/>
            <a:chOff x="0" y="836712"/>
            <a:chExt cx="9144000" cy="5760640"/>
          </a:xfrm>
        </p:grpSpPr>
        <p:sp>
          <p:nvSpPr>
            <p:cNvPr id="26" name="標題 1"/>
            <p:cNvSpPr txBox="1">
              <a:spLocks/>
            </p:cNvSpPr>
            <p:nvPr/>
          </p:nvSpPr>
          <p:spPr bwMode="auto">
            <a:xfrm>
              <a:off x="0" y="836712"/>
              <a:ext cx="9144000" cy="422275"/>
            </a:xfrm>
            <a:prstGeom prst="rect">
              <a:avLst/>
            </a:prstGeom>
            <a:noFill/>
            <a:ln w="9525">
              <a:noFill/>
              <a:miter lim="800000"/>
              <a:headEnd/>
              <a:tailEnd/>
            </a:ln>
          </p:spPr>
          <p:txBody>
            <a:bodyPr/>
            <a:lstStyle/>
            <a:p>
              <a:pPr algn="ctr">
                <a:defRPr/>
              </a:pPr>
              <a:r>
                <a:rPr lang="zh-TW" altLang="en-US" sz="4000" b="1" dirty="0">
                  <a:ln>
                    <a:solidFill>
                      <a:srgbClr val="ECCECC"/>
                    </a:solidFill>
                  </a:ln>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教務處註冊課務組</a:t>
              </a:r>
              <a:r>
                <a:rPr lang="en-US" altLang="zh-TW" sz="4000" b="1" dirty="0">
                  <a:ln>
                    <a:solidFill>
                      <a:srgbClr val="ECCECC"/>
                    </a:solidFill>
                  </a:ln>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4000" b="1" dirty="0">
                  <a:ln>
                    <a:solidFill>
                      <a:srgbClr val="ECCECC"/>
                    </a:solidFill>
                  </a:ln>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服務項目</a:t>
              </a:r>
            </a:p>
          </p:txBody>
        </p:sp>
        <p:sp>
          <p:nvSpPr>
            <p:cNvPr id="27" name="矩形 26"/>
            <p:cNvSpPr/>
            <p:nvPr/>
          </p:nvSpPr>
          <p:spPr>
            <a:xfrm>
              <a:off x="6961188" y="2049478"/>
              <a:ext cx="2003425" cy="874652"/>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algn="ctr">
                <a:lnSpc>
                  <a:spcPct val="150000"/>
                </a:lnSpc>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8" name="群組 42"/>
            <p:cNvGrpSpPr>
              <a:grpSpLocks/>
            </p:cNvGrpSpPr>
            <p:nvPr/>
          </p:nvGrpSpPr>
          <p:grpSpPr bwMode="auto">
            <a:xfrm>
              <a:off x="179512" y="1556792"/>
              <a:ext cx="8784976" cy="5040560"/>
              <a:chOff x="179512" y="1556792"/>
              <a:chExt cx="8784976" cy="5040560"/>
            </a:xfrm>
          </p:grpSpPr>
          <p:grpSp>
            <p:nvGrpSpPr>
              <p:cNvPr id="59" name="组合 98"/>
              <p:cNvGrpSpPr>
                <a:grpSpLocks/>
              </p:cNvGrpSpPr>
              <p:nvPr/>
            </p:nvGrpSpPr>
            <p:grpSpPr bwMode="auto">
              <a:xfrm>
                <a:off x="179512" y="1556792"/>
                <a:ext cx="8784976" cy="5040560"/>
                <a:chOff x="695400" y="1556792"/>
                <a:chExt cx="10725036" cy="4392488"/>
              </a:xfrm>
            </p:grpSpPr>
            <p:sp>
              <p:nvSpPr>
                <p:cNvPr id="64" name="矩形 63"/>
                <p:cNvSpPr/>
                <p:nvPr/>
              </p:nvSpPr>
              <p:spPr>
                <a:xfrm>
                  <a:off x="695249" y="1557310"/>
                  <a:ext cx="2467176" cy="439197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a:lnSpc>
                      <a:spcPct val="150000"/>
                    </a:lnSpc>
                    <a:buFont typeface="Arial" panose="020B0604020202020204" pitchFamily="34" charset="0"/>
                    <a:buChar char="•"/>
                    <a:defRPr/>
                  </a:pPr>
                  <a:r>
                    <a:rPr lang="zh-TW" altLang="en-US" dirty="0">
                      <a:solidFill>
                        <a:schemeClr val="bg1"/>
                      </a:solidFill>
                      <a:latin typeface="微软雅黑" panose="020B0503020204020204" pitchFamily="34" charset="-122"/>
                      <a:ea typeface="微软雅黑" panose="020B0503020204020204" pitchFamily="34" charset="-122"/>
                    </a:rPr>
                    <a:t>註冊</a:t>
                  </a:r>
                  <a:endParaRPr lang="en-US" altLang="zh-TW" dirty="0">
                    <a:solidFill>
                      <a:schemeClr val="bg1"/>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defRPr/>
                  </a:pPr>
                  <a:r>
                    <a:rPr lang="zh-TW" altLang="en-US" dirty="0">
                      <a:solidFill>
                        <a:schemeClr val="bg1"/>
                      </a:solidFill>
                      <a:latin typeface="微软雅黑" panose="020B0503020204020204" pitchFamily="34" charset="-122"/>
                      <a:ea typeface="微软雅黑" panose="020B0503020204020204" pitchFamily="34" charset="-122"/>
                    </a:rPr>
                    <a:t>休、退學</a:t>
                  </a:r>
                  <a:endParaRPr lang="en-US" altLang="zh-TW" dirty="0">
                    <a:solidFill>
                      <a:schemeClr val="bg1"/>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defRPr/>
                  </a:pPr>
                  <a:r>
                    <a:rPr lang="zh-TW" altLang="en-US" dirty="0">
                      <a:solidFill>
                        <a:schemeClr val="bg1"/>
                      </a:solidFill>
                      <a:latin typeface="微软雅黑" panose="020B0503020204020204" pitchFamily="34" charset="-122"/>
                      <a:ea typeface="微软雅黑" panose="020B0503020204020204" pitchFamily="34" charset="-122"/>
                    </a:rPr>
                    <a:t>復學</a:t>
                  </a:r>
                  <a:endParaRPr lang="en-US" altLang="zh-TW" dirty="0">
                    <a:solidFill>
                      <a:schemeClr val="bg1"/>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defRPr/>
                  </a:pPr>
                  <a:r>
                    <a:rPr lang="zh-TW" altLang="en-US" dirty="0">
                      <a:solidFill>
                        <a:schemeClr val="bg1"/>
                      </a:solidFill>
                      <a:latin typeface="微软雅黑" panose="020B0503020204020204" pitchFamily="34" charset="-122"/>
                      <a:ea typeface="微软雅黑" panose="020B0503020204020204" pitchFamily="34" charset="-122"/>
                    </a:rPr>
                    <a:t>轉所</a:t>
                  </a:r>
                  <a:endParaRPr lang="en-US" altLang="zh-TW" dirty="0">
                    <a:solidFill>
                      <a:schemeClr val="bg1"/>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defRPr/>
                  </a:pPr>
                  <a:r>
                    <a:rPr lang="zh-TW" altLang="en-US" dirty="0">
                      <a:solidFill>
                        <a:schemeClr val="bg1"/>
                      </a:solidFill>
                      <a:latin typeface="微软雅黑" panose="020B0503020204020204" pitchFamily="34" charset="-122"/>
                      <a:ea typeface="微软雅黑" panose="020B0503020204020204" pitchFamily="34" charset="-122"/>
                    </a:rPr>
                    <a:t>雙重學籍</a:t>
                  </a:r>
                  <a:endParaRPr lang="en-US" altLang="zh-TW" dirty="0">
                    <a:solidFill>
                      <a:schemeClr val="bg1"/>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defRPr/>
                  </a:pPr>
                  <a:r>
                    <a:rPr lang="zh-TW" altLang="en-US" dirty="0">
                      <a:solidFill>
                        <a:schemeClr val="bg1"/>
                      </a:solidFill>
                      <a:latin typeface="微软雅黑" panose="020B0503020204020204" pitchFamily="34" charset="-122"/>
                      <a:ea typeface="微软雅黑" panose="020B0503020204020204" pitchFamily="34" charset="-122"/>
                    </a:rPr>
                    <a:t>逕修讀博士</a:t>
                  </a:r>
                  <a:endParaRPr lang="en-US" altLang="zh-TW" dirty="0">
                    <a:solidFill>
                      <a:schemeClr val="bg1"/>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defRPr/>
                  </a:pPr>
                  <a:r>
                    <a:rPr lang="zh-TW" altLang="en-US" dirty="0">
                      <a:solidFill>
                        <a:schemeClr val="bg1"/>
                      </a:solidFill>
                      <a:latin typeface="微软雅黑" panose="020B0503020204020204" pitchFamily="34" charset="-122"/>
                      <a:ea typeface="微软雅黑" panose="020B0503020204020204" pitchFamily="34" charset="-122"/>
                    </a:rPr>
                    <a:t>雙聯學制</a:t>
                  </a:r>
                  <a:endParaRPr lang="en-US" altLang="zh-TW"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3447324" y="1557310"/>
                  <a:ext cx="2467176" cy="439197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marL="171450" indent="-171450">
                    <a:lnSpc>
                      <a:spcPts val="25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選課</a:t>
                  </a:r>
                  <a:r>
                    <a:rPr lang="en-US" altLang="zh-TW" sz="1600" dirty="0">
                      <a:solidFill>
                        <a:schemeClr val="bg1"/>
                      </a:solidFill>
                      <a:latin typeface="微软雅黑" panose="020B0503020204020204" pitchFamily="34" charset="-122"/>
                      <a:ea typeface="微软雅黑" panose="020B0503020204020204" pitchFamily="34" charset="-122"/>
                    </a:rPr>
                    <a:t>(</a:t>
                  </a:r>
                  <a:r>
                    <a:rPr lang="zh-TW" altLang="en-US" sz="1600" dirty="0">
                      <a:solidFill>
                        <a:schemeClr val="bg1"/>
                      </a:solidFill>
                      <a:latin typeface="微软雅黑" panose="020B0503020204020204" pitchFamily="34" charset="-122"/>
                      <a:ea typeface="微软雅黑" panose="020B0503020204020204" pitchFamily="34" charset="-122"/>
                    </a:rPr>
                    <a:t>包含校際選課</a:t>
                  </a:r>
                  <a:r>
                    <a:rPr lang="en-US" altLang="zh-TW" sz="1600" dirty="0">
                      <a:solidFill>
                        <a:schemeClr val="bg1"/>
                      </a:solidFill>
                      <a:latin typeface="微软雅黑" panose="020B0503020204020204" pitchFamily="34" charset="-122"/>
                      <a:ea typeface="微软雅黑" panose="020B0503020204020204" pitchFamily="34" charset="-122"/>
                    </a:rPr>
                    <a:t>)</a:t>
                  </a:r>
                </a:p>
                <a:p>
                  <a:pPr marL="171450" indent="-171450">
                    <a:lnSpc>
                      <a:spcPts val="25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暑修</a:t>
                  </a:r>
                  <a:endParaRPr lang="en-US" altLang="zh-TW" sz="1600" dirty="0">
                    <a:solidFill>
                      <a:schemeClr val="bg1"/>
                    </a:solidFill>
                    <a:latin typeface="微软雅黑" panose="020B0503020204020204" pitchFamily="34" charset="-122"/>
                    <a:ea typeface="微软雅黑" panose="020B0503020204020204" pitchFamily="34" charset="-122"/>
                  </a:endParaRPr>
                </a:p>
                <a:p>
                  <a:pPr marL="171450" indent="-171450">
                    <a:lnSpc>
                      <a:spcPts val="25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學分抵免</a:t>
                  </a:r>
                  <a:r>
                    <a:rPr lang="en-US" altLang="zh-TW" sz="1600" dirty="0">
                      <a:solidFill>
                        <a:schemeClr val="bg1"/>
                      </a:solidFill>
                      <a:latin typeface="微软雅黑" panose="020B0503020204020204" pitchFamily="34" charset="-122"/>
                      <a:ea typeface="微软雅黑" panose="020B0503020204020204" pitchFamily="34" charset="-122"/>
                    </a:rPr>
                    <a:t>/</a:t>
                  </a:r>
                  <a:r>
                    <a:rPr lang="zh-TW" altLang="en-US" sz="1600" dirty="0">
                      <a:solidFill>
                        <a:schemeClr val="bg1"/>
                      </a:solidFill>
                      <a:latin typeface="微软雅黑" panose="020B0503020204020204" pitchFamily="34" charset="-122"/>
                      <a:ea typeface="微软雅黑" panose="020B0503020204020204" pitchFamily="34" charset="-122"/>
                    </a:rPr>
                    <a:t>採計</a:t>
                  </a:r>
                  <a:endParaRPr lang="en-US" altLang="zh-TW" sz="1600" dirty="0">
                    <a:solidFill>
                      <a:schemeClr val="bg1"/>
                    </a:solidFill>
                    <a:latin typeface="微软雅黑" panose="020B0503020204020204" pitchFamily="34" charset="-122"/>
                    <a:ea typeface="微软雅黑" panose="020B0503020204020204" pitchFamily="34" charset="-122"/>
                  </a:endParaRPr>
                </a:p>
                <a:p>
                  <a:pPr marL="171450" indent="-171450">
                    <a:lnSpc>
                      <a:spcPts val="25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繕製成績單</a:t>
                  </a:r>
                  <a:endParaRPr lang="en-US" altLang="zh-TW" sz="1600" dirty="0">
                    <a:solidFill>
                      <a:schemeClr val="bg1"/>
                    </a:solidFill>
                    <a:latin typeface="微软雅黑" panose="020B0503020204020204" pitchFamily="34" charset="-122"/>
                    <a:ea typeface="微软雅黑" panose="020B0503020204020204" pitchFamily="34" charset="-122"/>
                  </a:endParaRPr>
                </a:p>
                <a:p>
                  <a:pPr marL="171450" indent="-171450">
                    <a:lnSpc>
                      <a:spcPts val="25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實習</a:t>
                  </a:r>
                  <a:endParaRPr lang="en-US" altLang="zh-TW" sz="1600" dirty="0">
                    <a:solidFill>
                      <a:schemeClr val="bg1"/>
                    </a:solidFill>
                    <a:latin typeface="微软雅黑" panose="020B0503020204020204" pitchFamily="34" charset="-122"/>
                    <a:ea typeface="微软雅黑" panose="020B0503020204020204" pitchFamily="34" charset="-122"/>
                  </a:endParaRPr>
                </a:p>
                <a:p>
                  <a:pPr marL="171450" indent="-171450">
                    <a:lnSpc>
                      <a:spcPts val="25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期中、期末考作業</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6201336" y="1557310"/>
                  <a:ext cx="2467178" cy="439197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marL="171450" indent="-171450" defTabSz="864000">
                    <a:lnSpc>
                      <a:spcPct val="1500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學位論文口試申請</a:t>
                  </a:r>
                  <a:endParaRPr lang="en-US" altLang="zh-TW" sz="1600" dirty="0">
                    <a:solidFill>
                      <a:schemeClr val="bg1"/>
                    </a:solidFill>
                    <a:latin typeface="微软雅黑" panose="020B0503020204020204" pitchFamily="34" charset="-122"/>
                    <a:ea typeface="微软雅黑" panose="020B0503020204020204" pitchFamily="34" charset="-122"/>
                  </a:endParaRPr>
                </a:p>
                <a:p>
                  <a:pPr marL="171450" indent="-171450" defTabSz="864000">
                    <a:lnSpc>
                      <a:spcPct val="1500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博士候選人資格申請</a:t>
                  </a:r>
                  <a:endParaRPr lang="en-US" altLang="zh-TW" sz="1600" dirty="0">
                    <a:solidFill>
                      <a:schemeClr val="bg1"/>
                    </a:solidFill>
                    <a:latin typeface="微软雅黑" panose="020B0503020204020204" pitchFamily="34" charset="-122"/>
                    <a:ea typeface="微软雅黑" panose="020B0503020204020204" pitchFamily="34" charset="-122"/>
                  </a:endParaRPr>
                </a:p>
                <a:p>
                  <a:pPr marL="171450" indent="-171450" defTabSz="864000">
                    <a:lnSpc>
                      <a:spcPct val="1500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畢業預警與資格審查</a:t>
                  </a:r>
                  <a:endParaRPr lang="en-US" altLang="zh-TW" sz="1600" dirty="0">
                    <a:solidFill>
                      <a:schemeClr val="bg1"/>
                    </a:solidFill>
                    <a:latin typeface="微软雅黑" panose="020B0503020204020204" pitchFamily="34" charset="-122"/>
                    <a:ea typeface="微软雅黑" panose="020B0503020204020204" pitchFamily="34" charset="-122"/>
                  </a:endParaRPr>
                </a:p>
                <a:p>
                  <a:pPr marL="171450" indent="-171450" defTabSz="864000">
                    <a:lnSpc>
                      <a:spcPct val="1500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學位證書核發</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8953411" y="1557310"/>
                  <a:ext cx="2467178" cy="439197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marL="96838" indent="-96838">
                    <a:lnSpc>
                      <a:spcPct val="1500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各類中、英文證明文件申請</a:t>
                  </a:r>
                  <a:endParaRPr lang="en-US" altLang="zh-TW" sz="1600" dirty="0">
                    <a:solidFill>
                      <a:schemeClr val="bg1"/>
                    </a:solidFill>
                    <a:latin typeface="微软雅黑" panose="020B0503020204020204" pitchFamily="34" charset="-122"/>
                    <a:ea typeface="微软雅黑" panose="020B0503020204020204" pitchFamily="34" charset="-122"/>
                  </a:endParaRPr>
                </a:p>
                <a:p>
                  <a:pPr marL="96838" indent="-96838">
                    <a:lnSpc>
                      <a:spcPct val="1500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學生證製發</a:t>
                  </a:r>
                  <a:endParaRPr lang="zh-CN" altLang="en-US" sz="1600" dirty="0">
                    <a:solidFill>
                      <a:schemeClr val="bg1"/>
                    </a:solidFill>
                    <a:latin typeface="微软雅黑" panose="020B0503020204020204" pitchFamily="34" charset="-122"/>
                    <a:ea typeface="微软雅黑" panose="020B0503020204020204" pitchFamily="34" charset="-122"/>
                  </a:endParaRPr>
                </a:p>
                <a:p>
                  <a:pPr marL="96838" indent="-96838">
                    <a:lnSpc>
                      <a:spcPct val="1500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教室借用</a:t>
                  </a:r>
                  <a:endParaRPr lang="en-US" altLang="zh-TW" sz="1600" dirty="0">
                    <a:solidFill>
                      <a:schemeClr val="bg1"/>
                    </a:solidFill>
                    <a:latin typeface="微软雅黑" panose="020B0503020204020204" pitchFamily="34" charset="-122"/>
                    <a:ea typeface="微软雅黑" panose="020B0503020204020204" pitchFamily="34" charset="-122"/>
                  </a:endParaRPr>
                </a:p>
                <a:p>
                  <a:pPr marL="96838" indent="-96838">
                    <a:lnSpc>
                      <a:spcPct val="150000"/>
                    </a:lnSpc>
                    <a:buFont typeface="Arial" panose="020B0604020202020204" pitchFamily="34" charset="0"/>
                    <a:buChar char="•"/>
                    <a:defRPr/>
                  </a:pPr>
                  <a:r>
                    <a:rPr lang="zh-TW" altLang="en-US" sz="1600" dirty="0">
                      <a:solidFill>
                        <a:schemeClr val="bg1"/>
                      </a:solidFill>
                      <a:latin typeface="微软雅黑" panose="020B0503020204020204" pitchFamily="34" charset="-122"/>
                      <a:ea typeface="微软雅黑" panose="020B0503020204020204" pitchFamily="34" charset="-122"/>
                    </a:rPr>
                    <a:t>研究生入學、在學獎學金</a:t>
                  </a:r>
                  <a:endParaRPr lang="en-US" altLang="zh-TW" sz="1600" dirty="0">
                    <a:solidFill>
                      <a:schemeClr val="bg1"/>
                    </a:solidFill>
                    <a:latin typeface="微软雅黑" panose="020B0503020204020204" pitchFamily="34" charset="-122"/>
                    <a:ea typeface="微软雅黑" panose="020B0503020204020204" pitchFamily="34" charset="-122"/>
                  </a:endParaRPr>
                </a:p>
                <a:p>
                  <a:pPr marL="96838" indent="-96838">
                    <a:lnSpc>
                      <a:spcPct val="150000"/>
                    </a:lnSpc>
                    <a:buFont typeface="Arial" panose="020B0604020202020204" pitchFamily="34" charset="0"/>
                    <a:buChar char="•"/>
                    <a:defRPr/>
                  </a:pPr>
                  <a:endParaRPr lang="en-US" altLang="zh-TW" sz="1200" dirty="0">
                    <a:solidFill>
                      <a:schemeClr val="bg1"/>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695249" y="1557310"/>
                  <a:ext cx="2467176" cy="405306"/>
                </a:xfrm>
                <a:prstGeom prst="rect">
                  <a:avLst/>
                </a:prstGeom>
                <a:solidFill>
                  <a:srgbClr val="A5C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bg1"/>
                      </a:solidFill>
                      <a:latin typeface="微軟正黑體" panose="020B0604030504040204" pitchFamily="34" charset="-120"/>
                      <a:ea typeface="微軟正黑體" panose="020B0604030504040204" pitchFamily="34" charset="-120"/>
                    </a:rPr>
                    <a:t>學籍管理</a:t>
                  </a:r>
                  <a:endParaRPr lang="zh-CN"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69" name="矩形 68"/>
                <p:cNvSpPr/>
                <p:nvPr/>
              </p:nvSpPr>
              <p:spPr>
                <a:xfrm>
                  <a:off x="3447324" y="1557310"/>
                  <a:ext cx="2467176" cy="405306"/>
                </a:xfrm>
                <a:prstGeom prst="rect">
                  <a:avLst/>
                </a:prstGeom>
                <a:solidFill>
                  <a:srgbClr val="7CCB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bg1"/>
                      </a:solidFill>
                      <a:latin typeface="微軟正黑體" panose="020B0604030504040204" pitchFamily="34" charset="-120"/>
                      <a:ea typeface="微軟正黑體" panose="020B0604030504040204" pitchFamily="34" charset="-120"/>
                    </a:rPr>
                    <a:t>課程</a:t>
                  </a:r>
                  <a:r>
                    <a:rPr lang="en-US" altLang="zh-TW" sz="2000" b="1" dirty="0">
                      <a:solidFill>
                        <a:schemeClr val="bg1"/>
                      </a:solidFill>
                      <a:latin typeface="微軟正黑體" panose="020B0604030504040204" pitchFamily="34" charset="-120"/>
                      <a:ea typeface="微軟正黑體" panose="020B0604030504040204" pitchFamily="34" charset="-120"/>
                    </a:rPr>
                    <a:t>/</a:t>
                  </a:r>
                  <a:r>
                    <a:rPr lang="zh-TW" altLang="en-US" sz="2000" b="1" dirty="0">
                      <a:solidFill>
                        <a:schemeClr val="bg1"/>
                      </a:solidFill>
                      <a:latin typeface="微軟正黑體" panose="020B0604030504040204" pitchFamily="34" charset="-120"/>
                      <a:ea typeface="微軟正黑體" panose="020B0604030504040204" pitchFamily="34" charset="-120"/>
                    </a:rPr>
                    <a:t>成績</a:t>
                  </a:r>
                  <a:endParaRPr lang="zh-CN"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70" name="矩形 69"/>
                <p:cNvSpPr/>
                <p:nvPr/>
              </p:nvSpPr>
              <p:spPr>
                <a:xfrm>
                  <a:off x="6201336" y="1557310"/>
                  <a:ext cx="2467178" cy="405306"/>
                </a:xfrm>
                <a:prstGeom prst="rect">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bg1"/>
                      </a:solidFill>
                      <a:latin typeface="微軟正黑體" panose="020B0604030504040204" pitchFamily="34" charset="-120"/>
                      <a:ea typeface="微軟正黑體" panose="020B0604030504040204" pitchFamily="34" charset="-120"/>
                    </a:rPr>
                    <a:t>畢業</a:t>
                  </a:r>
                  <a:r>
                    <a:rPr lang="en-US" altLang="zh-TW" sz="2000" b="1" dirty="0">
                      <a:solidFill>
                        <a:schemeClr val="bg1"/>
                      </a:solidFill>
                      <a:latin typeface="微軟正黑體" panose="020B0604030504040204" pitchFamily="34" charset="-120"/>
                      <a:ea typeface="微軟正黑體" panose="020B0604030504040204" pitchFamily="34" charset="-120"/>
                    </a:rPr>
                    <a:t>/</a:t>
                  </a:r>
                  <a:r>
                    <a:rPr lang="zh-TW" altLang="en-US" sz="2000" b="1" dirty="0">
                      <a:solidFill>
                        <a:schemeClr val="bg1"/>
                      </a:solidFill>
                      <a:latin typeface="微軟正黑體" panose="020B0604030504040204" pitchFamily="34" charset="-120"/>
                      <a:ea typeface="微軟正黑體" panose="020B0604030504040204" pitchFamily="34" charset="-120"/>
                    </a:rPr>
                    <a:t>學位</a:t>
                  </a:r>
                  <a:endParaRPr lang="zh-CN"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71" name="矩形 70"/>
                <p:cNvSpPr/>
                <p:nvPr/>
              </p:nvSpPr>
              <p:spPr>
                <a:xfrm>
                  <a:off x="8953411" y="1557310"/>
                  <a:ext cx="2467178" cy="40530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bg1"/>
                      </a:solidFill>
                      <a:latin typeface="微軟正黑體" panose="020B0604030504040204" pitchFamily="34" charset="-120"/>
                      <a:ea typeface="微軟正黑體" panose="020B0604030504040204" pitchFamily="34" charset="-120"/>
                    </a:rPr>
                    <a:t>其他</a:t>
                  </a:r>
                  <a:endParaRPr lang="zh-CN"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695249" y="5552274"/>
                  <a:ext cx="2467176" cy="394239"/>
                </a:xfrm>
                <a:prstGeom prst="rect">
                  <a:avLst/>
                </a:prstGeom>
                <a:solidFill>
                  <a:srgbClr val="A5C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3447324" y="5552274"/>
                  <a:ext cx="2467176" cy="394239"/>
                </a:xfrm>
                <a:prstGeom prst="rect">
                  <a:avLst/>
                </a:prstGeom>
                <a:solidFill>
                  <a:srgbClr val="7CCB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4" name="矩形 73"/>
                <p:cNvSpPr/>
                <p:nvPr/>
              </p:nvSpPr>
              <p:spPr>
                <a:xfrm>
                  <a:off x="6201336" y="5552274"/>
                  <a:ext cx="2467178" cy="394239"/>
                </a:xfrm>
                <a:prstGeom prst="rect">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a:off x="8953411" y="5552274"/>
                  <a:ext cx="2467178" cy="39423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76" name="Group 4"/>
                <p:cNvGrpSpPr>
                  <a:grpSpLocks noChangeAspect="1"/>
                </p:cNvGrpSpPr>
                <p:nvPr/>
              </p:nvGrpSpPr>
              <p:grpSpPr bwMode="auto">
                <a:xfrm>
                  <a:off x="4439816" y="2204864"/>
                  <a:ext cx="498490" cy="449708"/>
                  <a:chOff x="2691" y="1786"/>
                  <a:chExt cx="327" cy="295"/>
                </a:xfrm>
                <a:solidFill>
                  <a:schemeClr val="bg1"/>
                </a:solidFill>
              </p:grpSpPr>
              <p:sp>
                <p:nvSpPr>
                  <p:cNvPr id="83" name="Freeform 6"/>
                  <p:cNvSpPr>
                    <a:spLocks noEditPoints="1"/>
                  </p:cNvSpPr>
                  <p:nvPr/>
                </p:nvSpPr>
                <p:spPr bwMode="auto">
                  <a:xfrm>
                    <a:off x="2691" y="1786"/>
                    <a:ext cx="327" cy="295"/>
                  </a:xfrm>
                  <a:custGeom>
                    <a:avLst/>
                    <a:gdLst>
                      <a:gd name="T0" fmla="*/ 68 w 136"/>
                      <a:gd name="T1" fmla="*/ 0 h 123"/>
                      <a:gd name="T2" fmla="*/ 119 w 136"/>
                      <a:gd name="T3" fmla="*/ 0 h 123"/>
                      <a:gd name="T4" fmla="*/ 132 w 136"/>
                      <a:gd name="T5" fmla="*/ 6 h 123"/>
                      <a:gd name="T6" fmla="*/ 136 w 136"/>
                      <a:gd name="T7" fmla="*/ 17 h 123"/>
                      <a:gd name="T8" fmla="*/ 136 w 136"/>
                      <a:gd name="T9" fmla="*/ 18 h 123"/>
                      <a:gd name="T10" fmla="*/ 136 w 136"/>
                      <a:gd name="T11" fmla="*/ 106 h 123"/>
                      <a:gd name="T12" fmla="*/ 129 w 136"/>
                      <a:gd name="T13" fmla="*/ 120 h 123"/>
                      <a:gd name="T14" fmla="*/ 119 w 136"/>
                      <a:gd name="T15" fmla="*/ 123 h 123"/>
                      <a:gd name="T16" fmla="*/ 75 w 136"/>
                      <a:gd name="T17" fmla="*/ 123 h 123"/>
                      <a:gd name="T18" fmla="*/ 17 w 136"/>
                      <a:gd name="T19" fmla="*/ 123 h 123"/>
                      <a:gd name="T20" fmla="*/ 3 w 136"/>
                      <a:gd name="T21" fmla="*/ 116 h 123"/>
                      <a:gd name="T22" fmla="*/ 0 w 136"/>
                      <a:gd name="T23" fmla="*/ 106 h 123"/>
                      <a:gd name="T24" fmla="*/ 0 w 136"/>
                      <a:gd name="T25" fmla="*/ 18 h 123"/>
                      <a:gd name="T26" fmla="*/ 10 w 136"/>
                      <a:gd name="T27" fmla="*/ 2 h 123"/>
                      <a:gd name="T28" fmla="*/ 17 w 136"/>
                      <a:gd name="T29" fmla="*/ 0 h 123"/>
                      <a:gd name="T30" fmla="*/ 68 w 136"/>
                      <a:gd name="T31" fmla="*/ 0 h 123"/>
                      <a:gd name="T32" fmla="*/ 68 w 136"/>
                      <a:gd name="T33" fmla="*/ 116 h 123"/>
                      <a:gd name="T34" fmla="*/ 119 w 136"/>
                      <a:gd name="T35" fmla="*/ 116 h 123"/>
                      <a:gd name="T36" fmla="*/ 121 w 136"/>
                      <a:gd name="T37" fmla="*/ 116 h 123"/>
                      <a:gd name="T38" fmla="*/ 129 w 136"/>
                      <a:gd name="T39" fmla="*/ 106 h 123"/>
                      <a:gd name="T40" fmla="*/ 129 w 136"/>
                      <a:gd name="T41" fmla="*/ 18 h 123"/>
                      <a:gd name="T42" fmla="*/ 129 w 136"/>
                      <a:gd name="T43" fmla="*/ 15 h 123"/>
                      <a:gd name="T44" fmla="*/ 119 w 136"/>
                      <a:gd name="T45" fmla="*/ 7 h 123"/>
                      <a:gd name="T46" fmla="*/ 17 w 136"/>
                      <a:gd name="T47" fmla="*/ 7 h 123"/>
                      <a:gd name="T48" fmla="*/ 7 w 136"/>
                      <a:gd name="T49" fmla="*/ 18 h 123"/>
                      <a:gd name="T50" fmla="*/ 7 w 136"/>
                      <a:gd name="T51" fmla="*/ 106 h 123"/>
                      <a:gd name="T52" fmla="*/ 8 w 136"/>
                      <a:gd name="T53" fmla="*/ 110 h 123"/>
                      <a:gd name="T54" fmla="*/ 17 w 136"/>
                      <a:gd name="T55" fmla="*/ 116 h 123"/>
                      <a:gd name="T56" fmla="*/ 68 w 136"/>
                      <a:gd name="T57" fmla="*/ 1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123">
                        <a:moveTo>
                          <a:pt x="68" y="0"/>
                        </a:moveTo>
                        <a:cubicBezTo>
                          <a:pt x="85" y="0"/>
                          <a:pt x="102" y="0"/>
                          <a:pt x="119" y="0"/>
                        </a:cubicBezTo>
                        <a:cubicBezTo>
                          <a:pt x="124" y="0"/>
                          <a:pt x="129" y="2"/>
                          <a:pt x="132" y="6"/>
                        </a:cubicBezTo>
                        <a:cubicBezTo>
                          <a:pt x="135" y="9"/>
                          <a:pt x="136" y="13"/>
                          <a:pt x="136" y="17"/>
                        </a:cubicBezTo>
                        <a:cubicBezTo>
                          <a:pt x="136" y="17"/>
                          <a:pt x="136" y="17"/>
                          <a:pt x="136" y="18"/>
                        </a:cubicBezTo>
                        <a:cubicBezTo>
                          <a:pt x="136" y="47"/>
                          <a:pt x="136" y="77"/>
                          <a:pt x="136" y="106"/>
                        </a:cubicBezTo>
                        <a:cubicBezTo>
                          <a:pt x="136" y="112"/>
                          <a:pt x="134" y="117"/>
                          <a:pt x="129" y="120"/>
                        </a:cubicBezTo>
                        <a:cubicBezTo>
                          <a:pt x="126" y="122"/>
                          <a:pt x="123" y="123"/>
                          <a:pt x="119" y="123"/>
                        </a:cubicBezTo>
                        <a:cubicBezTo>
                          <a:pt x="104" y="123"/>
                          <a:pt x="90" y="123"/>
                          <a:pt x="75" y="123"/>
                        </a:cubicBezTo>
                        <a:cubicBezTo>
                          <a:pt x="56" y="123"/>
                          <a:pt x="37" y="123"/>
                          <a:pt x="17" y="123"/>
                        </a:cubicBezTo>
                        <a:cubicBezTo>
                          <a:pt x="11" y="123"/>
                          <a:pt x="7" y="121"/>
                          <a:pt x="3" y="116"/>
                        </a:cubicBezTo>
                        <a:cubicBezTo>
                          <a:pt x="1" y="113"/>
                          <a:pt x="0" y="110"/>
                          <a:pt x="0" y="106"/>
                        </a:cubicBezTo>
                        <a:cubicBezTo>
                          <a:pt x="0" y="77"/>
                          <a:pt x="0" y="47"/>
                          <a:pt x="0" y="18"/>
                        </a:cubicBezTo>
                        <a:cubicBezTo>
                          <a:pt x="0" y="11"/>
                          <a:pt x="3" y="5"/>
                          <a:pt x="10" y="2"/>
                        </a:cubicBezTo>
                        <a:cubicBezTo>
                          <a:pt x="12" y="1"/>
                          <a:pt x="15" y="0"/>
                          <a:pt x="17" y="0"/>
                        </a:cubicBezTo>
                        <a:cubicBezTo>
                          <a:pt x="34" y="0"/>
                          <a:pt x="51" y="0"/>
                          <a:pt x="68" y="0"/>
                        </a:cubicBezTo>
                        <a:close/>
                        <a:moveTo>
                          <a:pt x="68" y="116"/>
                        </a:moveTo>
                        <a:cubicBezTo>
                          <a:pt x="85" y="116"/>
                          <a:pt x="102" y="116"/>
                          <a:pt x="119" y="116"/>
                        </a:cubicBezTo>
                        <a:cubicBezTo>
                          <a:pt x="119" y="116"/>
                          <a:pt x="120" y="116"/>
                          <a:pt x="121" y="116"/>
                        </a:cubicBezTo>
                        <a:cubicBezTo>
                          <a:pt x="126" y="115"/>
                          <a:pt x="129" y="111"/>
                          <a:pt x="129" y="106"/>
                        </a:cubicBezTo>
                        <a:cubicBezTo>
                          <a:pt x="129" y="77"/>
                          <a:pt x="129" y="47"/>
                          <a:pt x="129" y="18"/>
                        </a:cubicBezTo>
                        <a:cubicBezTo>
                          <a:pt x="129" y="17"/>
                          <a:pt x="129" y="16"/>
                          <a:pt x="129" y="15"/>
                        </a:cubicBezTo>
                        <a:cubicBezTo>
                          <a:pt x="128" y="10"/>
                          <a:pt x="124" y="7"/>
                          <a:pt x="119" y="7"/>
                        </a:cubicBezTo>
                        <a:cubicBezTo>
                          <a:pt x="85" y="7"/>
                          <a:pt x="51" y="7"/>
                          <a:pt x="17" y="7"/>
                        </a:cubicBezTo>
                        <a:cubicBezTo>
                          <a:pt x="11" y="7"/>
                          <a:pt x="7" y="12"/>
                          <a:pt x="7" y="18"/>
                        </a:cubicBezTo>
                        <a:cubicBezTo>
                          <a:pt x="7" y="47"/>
                          <a:pt x="7" y="77"/>
                          <a:pt x="7" y="106"/>
                        </a:cubicBezTo>
                        <a:cubicBezTo>
                          <a:pt x="7" y="107"/>
                          <a:pt x="7" y="109"/>
                          <a:pt x="8" y="110"/>
                        </a:cubicBezTo>
                        <a:cubicBezTo>
                          <a:pt x="10" y="114"/>
                          <a:pt x="13" y="116"/>
                          <a:pt x="17" y="116"/>
                        </a:cubicBezTo>
                        <a:cubicBezTo>
                          <a:pt x="34" y="116"/>
                          <a:pt x="51" y="116"/>
                          <a:pt x="6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84" name="Freeform 8"/>
                  <p:cNvSpPr>
                    <a:spLocks noEditPoints="1"/>
                  </p:cNvSpPr>
                  <p:nvPr/>
                </p:nvSpPr>
                <p:spPr bwMode="auto">
                  <a:xfrm>
                    <a:off x="2732" y="1908"/>
                    <a:ext cx="245" cy="132"/>
                  </a:xfrm>
                  <a:custGeom>
                    <a:avLst/>
                    <a:gdLst>
                      <a:gd name="T0" fmla="*/ 51 w 102"/>
                      <a:gd name="T1" fmla="*/ 55 h 55"/>
                      <a:gd name="T2" fmla="*/ 4 w 102"/>
                      <a:gd name="T3" fmla="*/ 55 h 55"/>
                      <a:gd name="T4" fmla="*/ 2 w 102"/>
                      <a:gd name="T5" fmla="*/ 55 h 55"/>
                      <a:gd name="T6" fmla="*/ 0 w 102"/>
                      <a:gd name="T7" fmla="*/ 52 h 55"/>
                      <a:gd name="T8" fmla="*/ 0 w 102"/>
                      <a:gd name="T9" fmla="*/ 45 h 55"/>
                      <a:gd name="T10" fmla="*/ 1 w 102"/>
                      <a:gd name="T11" fmla="*/ 43 h 55"/>
                      <a:gd name="T12" fmla="*/ 17 w 102"/>
                      <a:gd name="T13" fmla="*/ 29 h 55"/>
                      <a:gd name="T14" fmla="*/ 27 w 102"/>
                      <a:gd name="T15" fmla="*/ 25 h 55"/>
                      <a:gd name="T16" fmla="*/ 38 w 102"/>
                      <a:gd name="T17" fmla="*/ 26 h 55"/>
                      <a:gd name="T18" fmla="*/ 47 w 102"/>
                      <a:gd name="T19" fmla="*/ 31 h 55"/>
                      <a:gd name="T20" fmla="*/ 54 w 102"/>
                      <a:gd name="T21" fmla="*/ 34 h 55"/>
                      <a:gd name="T22" fmla="*/ 58 w 102"/>
                      <a:gd name="T23" fmla="*/ 35 h 55"/>
                      <a:gd name="T24" fmla="*/ 64 w 102"/>
                      <a:gd name="T25" fmla="*/ 32 h 55"/>
                      <a:gd name="T26" fmla="*/ 70 w 102"/>
                      <a:gd name="T27" fmla="*/ 24 h 55"/>
                      <a:gd name="T28" fmla="*/ 77 w 102"/>
                      <a:gd name="T29" fmla="*/ 13 h 55"/>
                      <a:gd name="T30" fmla="*/ 98 w 102"/>
                      <a:gd name="T31" fmla="*/ 1 h 55"/>
                      <a:gd name="T32" fmla="*/ 102 w 102"/>
                      <a:gd name="T33" fmla="*/ 4 h 55"/>
                      <a:gd name="T34" fmla="*/ 102 w 102"/>
                      <a:gd name="T35" fmla="*/ 12 h 55"/>
                      <a:gd name="T36" fmla="*/ 102 w 102"/>
                      <a:gd name="T37" fmla="*/ 51 h 55"/>
                      <a:gd name="T38" fmla="*/ 100 w 102"/>
                      <a:gd name="T39" fmla="*/ 55 h 55"/>
                      <a:gd name="T40" fmla="*/ 98 w 102"/>
                      <a:gd name="T41" fmla="*/ 55 h 55"/>
                      <a:gd name="T42" fmla="*/ 51 w 102"/>
                      <a:gd name="T43" fmla="*/ 55 h 55"/>
                      <a:gd name="T44" fmla="*/ 7 w 102"/>
                      <a:gd name="T45" fmla="*/ 48 h 55"/>
                      <a:gd name="T46" fmla="*/ 95 w 102"/>
                      <a:gd name="T47" fmla="*/ 48 h 55"/>
                      <a:gd name="T48" fmla="*/ 95 w 102"/>
                      <a:gd name="T49" fmla="*/ 9 h 55"/>
                      <a:gd name="T50" fmla="*/ 95 w 102"/>
                      <a:gd name="T51" fmla="*/ 9 h 55"/>
                      <a:gd name="T52" fmla="*/ 95 w 102"/>
                      <a:gd name="T53" fmla="*/ 9 h 55"/>
                      <a:gd name="T54" fmla="*/ 80 w 102"/>
                      <a:gd name="T55" fmla="*/ 20 h 55"/>
                      <a:gd name="T56" fmla="*/ 74 w 102"/>
                      <a:gd name="T57" fmla="*/ 30 h 55"/>
                      <a:gd name="T58" fmla="*/ 68 w 102"/>
                      <a:gd name="T59" fmla="*/ 37 h 55"/>
                      <a:gd name="T60" fmla="*/ 58 w 102"/>
                      <a:gd name="T61" fmla="*/ 42 h 55"/>
                      <a:gd name="T62" fmla="*/ 45 w 102"/>
                      <a:gd name="T63" fmla="*/ 38 h 55"/>
                      <a:gd name="T64" fmla="*/ 37 w 102"/>
                      <a:gd name="T65" fmla="*/ 33 h 55"/>
                      <a:gd name="T66" fmla="*/ 28 w 102"/>
                      <a:gd name="T67" fmla="*/ 31 h 55"/>
                      <a:gd name="T68" fmla="*/ 21 w 102"/>
                      <a:gd name="T69" fmla="*/ 34 h 55"/>
                      <a:gd name="T70" fmla="*/ 8 w 102"/>
                      <a:gd name="T71" fmla="*/ 45 h 55"/>
                      <a:gd name="T72" fmla="*/ 7 w 102"/>
                      <a:gd name="T73"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55">
                        <a:moveTo>
                          <a:pt x="51" y="55"/>
                        </a:moveTo>
                        <a:cubicBezTo>
                          <a:pt x="35" y="55"/>
                          <a:pt x="20" y="55"/>
                          <a:pt x="4" y="55"/>
                        </a:cubicBezTo>
                        <a:cubicBezTo>
                          <a:pt x="3" y="55"/>
                          <a:pt x="3" y="55"/>
                          <a:pt x="2" y="55"/>
                        </a:cubicBezTo>
                        <a:cubicBezTo>
                          <a:pt x="1" y="55"/>
                          <a:pt x="0" y="54"/>
                          <a:pt x="0" y="52"/>
                        </a:cubicBezTo>
                        <a:cubicBezTo>
                          <a:pt x="0" y="50"/>
                          <a:pt x="0" y="47"/>
                          <a:pt x="0" y="45"/>
                        </a:cubicBezTo>
                        <a:cubicBezTo>
                          <a:pt x="0" y="44"/>
                          <a:pt x="0" y="43"/>
                          <a:pt x="1" y="43"/>
                        </a:cubicBezTo>
                        <a:cubicBezTo>
                          <a:pt x="5" y="37"/>
                          <a:pt x="11" y="32"/>
                          <a:pt x="17" y="29"/>
                        </a:cubicBezTo>
                        <a:cubicBezTo>
                          <a:pt x="20" y="27"/>
                          <a:pt x="23" y="25"/>
                          <a:pt x="27" y="25"/>
                        </a:cubicBezTo>
                        <a:cubicBezTo>
                          <a:pt x="31" y="24"/>
                          <a:pt x="34" y="25"/>
                          <a:pt x="38" y="26"/>
                        </a:cubicBezTo>
                        <a:cubicBezTo>
                          <a:pt x="41" y="28"/>
                          <a:pt x="44" y="30"/>
                          <a:pt x="47" y="31"/>
                        </a:cubicBezTo>
                        <a:cubicBezTo>
                          <a:pt x="49" y="33"/>
                          <a:pt x="51" y="34"/>
                          <a:pt x="54" y="34"/>
                        </a:cubicBezTo>
                        <a:cubicBezTo>
                          <a:pt x="55" y="35"/>
                          <a:pt x="57" y="35"/>
                          <a:pt x="58" y="35"/>
                        </a:cubicBezTo>
                        <a:cubicBezTo>
                          <a:pt x="61" y="35"/>
                          <a:pt x="63" y="34"/>
                          <a:pt x="64" y="32"/>
                        </a:cubicBezTo>
                        <a:cubicBezTo>
                          <a:pt x="66" y="29"/>
                          <a:pt x="68" y="26"/>
                          <a:pt x="70" y="24"/>
                        </a:cubicBezTo>
                        <a:cubicBezTo>
                          <a:pt x="72" y="20"/>
                          <a:pt x="74" y="16"/>
                          <a:pt x="77" y="13"/>
                        </a:cubicBezTo>
                        <a:cubicBezTo>
                          <a:pt x="83" y="7"/>
                          <a:pt x="90" y="3"/>
                          <a:pt x="98" y="1"/>
                        </a:cubicBezTo>
                        <a:cubicBezTo>
                          <a:pt x="100" y="0"/>
                          <a:pt x="102" y="2"/>
                          <a:pt x="102" y="4"/>
                        </a:cubicBezTo>
                        <a:cubicBezTo>
                          <a:pt x="102" y="7"/>
                          <a:pt x="102" y="10"/>
                          <a:pt x="102" y="12"/>
                        </a:cubicBezTo>
                        <a:cubicBezTo>
                          <a:pt x="102" y="25"/>
                          <a:pt x="102" y="38"/>
                          <a:pt x="102" y="51"/>
                        </a:cubicBezTo>
                        <a:cubicBezTo>
                          <a:pt x="102" y="53"/>
                          <a:pt x="101" y="55"/>
                          <a:pt x="100" y="55"/>
                        </a:cubicBezTo>
                        <a:cubicBezTo>
                          <a:pt x="99" y="55"/>
                          <a:pt x="99" y="55"/>
                          <a:pt x="98" y="55"/>
                        </a:cubicBezTo>
                        <a:cubicBezTo>
                          <a:pt x="82" y="55"/>
                          <a:pt x="67" y="55"/>
                          <a:pt x="51" y="55"/>
                        </a:cubicBezTo>
                        <a:close/>
                        <a:moveTo>
                          <a:pt x="7" y="48"/>
                        </a:moveTo>
                        <a:cubicBezTo>
                          <a:pt x="36" y="48"/>
                          <a:pt x="66" y="48"/>
                          <a:pt x="95" y="48"/>
                        </a:cubicBezTo>
                        <a:cubicBezTo>
                          <a:pt x="95" y="35"/>
                          <a:pt x="95" y="22"/>
                          <a:pt x="95" y="9"/>
                        </a:cubicBezTo>
                        <a:cubicBezTo>
                          <a:pt x="95" y="9"/>
                          <a:pt x="95" y="9"/>
                          <a:pt x="95" y="9"/>
                        </a:cubicBezTo>
                        <a:cubicBezTo>
                          <a:pt x="95" y="9"/>
                          <a:pt x="95" y="9"/>
                          <a:pt x="95" y="9"/>
                        </a:cubicBezTo>
                        <a:cubicBezTo>
                          <a:pt x="89" y="11"/>
                          <a:pt x="84" y="15"/>
                          <a:pt x="80" y="20"/>
                        </a:cubicBezTo>
                        <a:cubicBezTo>
                          <a:pt x="78" y="24"/>
                          <a:pt x="76" y="27"/>
                          <a:pt x="74" y="30"/>
                        </a:cubicBezTo>
                        <a:cubicBezTo>
                          <a:pt x="72" y="33"/>
                          <a:pt x="70" y="35"/>
                          <a:pt x="68" y="37"/>
                        </a:cubicBezTo>
                        <a:cubicBezTo>
                          <a:pt x="66" y="40"/>
                          <a:pt x="62" y="42"/>
                          <a:pt x="58" y="42"/>
                        </a:cubicBezTo>
                        <a:cubicBezTo>
                          <a:pt x="54" y="41"/>
                          <a:pt x="49" y="40"/>
                          <a:pt x="45" y="38"/>
                        </a:cubicBezTo>
                        <a:cubicBezTo>
                          <a:pt x="42" y="37"/>
                          <a:pt x="40" y="35"/>
                          <a:pt x="37" y="33"/>
                        </a:cubicBezTo>
                        <a:cubicBezTo>
                          <a:pt x="34" y="32"/>
                          <a:pt x="31" y="31"/>
                          <a:pt x="28" y="31"/>
                        </a:cubicBezTo>
                        <a:cubicBezTo>
                          <a:pt x="25" y="32"/>
                          <a:pt x="23" y="33"/>
                          <a:pt x="21" y="34"/>
                        </a:cubicBezTo>
                        <a:cubicBezTo>
                          <a:pt x="16" y="37"/>
                          <a:pt x="12" y="41"/>
                          <a:pt x="8" y="45"/>
                        </a:cubicBezTo>
                        <a:cubicBezTo>
                          <a:pt x="7" y="46"/>
                          <a:pt x="7" y="47"/>
                          <a:pt x="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85" name="Freeform 9"/>
                  <p:cNvSpPr>
                    <a:spLocks noEditPoints="1"/>
                  </p:cNvSpPr>
                  <p:nvPr/>
                </p:nvSpPr>
                <p:spPr bwMode="auto">
                  <a:xfrm>
                    <a:off x="2780" y="1870"/>
                    <a:ext cx="67" cy="65"/>
                  </a:xfrm>
                  <a:custGeom>
                    <a:avLst/>
                    <a:gdLst>
                      <a:gd name="T0" fmla="*/ 14 w 28"/>
                      <a:gd name="T1" fmla="*/ 27 h 27"/>
                      <a:gd name="T2" fmla="*/ 0 w 28"/>
                      <a:gd name="T3" fmla="*/ 13 h 27"/>
                      <a:gd name="T4" fmla="*/ 14 w 28"/>
                      <a:gd name="T5" fmla="*/ 0 h 27"/>
                      <a:gd name="T6" fmla="*/ 28 w 28"/>
                      <a:gd name="T7" fmla="*/ 13 h 27"/>
                      <a:gd name="T8" fmla="*/ 14 w 28"/>
                      <a:gd name="T9" fmla="*/ 27 h 27"/>
                      <a:gd name="T10" fmla="*/ 14 w 28"/>
                      <a:gd name="T11" fmla="*/ 20 h 27"/>
                      <a:gd name="T12" fmla="*/ 21 w 28"/>
                      <a:gd name="T13" fmla="*/ 13 h 27"/>
                      <a:gd name="T14" fmla="*/ 14 w 28"/>
                      <a:gd name="T15" fmla="*/ 6 h 27"/>
                      <a:gd name="T16" fmla="*/ 7 w 28"/>
                      <a:gd name="T17" fmla="*/ 13 h 27"/>
                      <a:gd name="T18" fmla="*/ 14 w 28"/>
                      <a:gd name="T19"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27"/>
                        </a:moveTo>
                        <a:cubicBezTo>
                          <a:pt x="6" y="27"/>
                          <a:pt x="0" y="21"/>
                          <a:pt x="0" y="13"/>
                        </a:cubicBezTo>
                        <a:cubicBezTo>
                          <a:pt x="0" y="6"/>
                          <a:pt x="7" y="0"/>
                          <a:pt x="14" y="0"/>
                        </a:cubicBezTo>
                        <a:cubicBezTo>
                          <a:pt x="22" y="0"/>
                          <a:pt x="28" y="6"/>
                          <a:pt x="28" y="13"/>
                        </a:cubicBezTo>
                        <a:cubicBezTo>
                          <a:pt x="28" y="21"/>
                          <a:pt x="21" y="27"/>
                          <a:pt x="14" y="27"/>
                        </a:cubicBezTo>
                        <a:close/>
                        <a:moveTo>
                          <a:pt x="14" y="20"/>
                        </a:moveTo>
                        <a:cubicBezTo>
                          <a:pt x="18" y="20"/>
                          <a:pt x="21" y="17"/>
                          <a:pt x="21" y="13"/>
                        </a:cubicBezTo>
                        <a:cubicBezTo>
                          <a:pt x="21" y="10"/>
                          <a:pt x="18" y="6"/>
                          <a:pt x="14" y="6"/>
                        </a:cubicBezTo>
                        <a:cubicBezTo>
                          <a:pt x="10" y="6"/>
                          <a:pt x="7" y="9"/>
                          <a:pt x="7" y="13"/>
                        </a:cubicBezTo>
                        <a:cubicBezTo>
                          <a:pt x="7" y="17"/>
                          <a:pt x="10" y="20"/>
                          <a:pt x="1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77" name="Freeform 16"/>
                <p:cNvSpPr>
                  <a:spLocks noEditPoints="1"/>
                </p:cNvSpPr>
                <p:nvPr/>
              </p:nvSpPr>
              <p:spPr bwMode="auto">
                <a:xfrm>
                  <a:off x="1703512" y="2204864"/>
                  <a:ext cx="460901" cy="438954"/>
                </a:xfrm>
                <a:custGeom>
                  <a:avLst/>
                  <a:gdLst>
                    <a:gd name="T0" fmla="*/ 2147483647 w 311"/>
                    <a:gd name="T1" fmla="*/ 2147483647 h 297"/>
                    <a:gd name="T2" fmla="*/ 2147483647 w 311"/>
                    <a:gd name="T3" fmla="*/ 2147483647 h 297"/>
                    <a:gd name="T4" fmla="*/ 2147483647 w 311"/>
                    <a:gd name="T5" fmla="*/ 2147483647 h 297"/>
                    <a:gd name="T6" fmla="*/ 0 w 311"/>
                    <a:gd name="T7" fmla="*/ 2147483647 h 297"/>
                    <a:gd name="T8" fmla="*/ 0 w 311"/>
                    <a:gd name="T9" fmla="*/ 2147483647 h 297"/>
                    <a:gd name="T10" fmla="*/ 2147483647 w 311"/>
                    <a:gd name="T11" fmla="*/ 2147483647 h 297"/>
                    <a:gd name="T12" fmla="*/ 2147483647 w 311"/>
                    <a:gd name="T13" fmla="*/ 2147483647 h 297"/>
                    <a:gd name="T14" fmla="*/ 2147483647 w 311"/>
                    <a:gd name="T15" fmla="*/ 2147483647 h 297"/>
                    <a:gd name="T16" fmla="*/ 2147483647 w 311"/>
                    <a:gd name="T17" fmla="*/ 2147483647 h 297"/>
                    <a:gd name="T18" fmla="*/ 2147483647 w 311"/>
                    <a:gd name="T19" fmla="*/ 2147483647 h 297"/>
                    <a:gd name="T20" fmla="*/ 2147483647 w 311"/>
                    <a:gd name="T21" fmla="*/ 2147483647 h 297"/>
                    <a:gd name="T22" fmla="*/ 2147483647 w 311"/>
                    <a:gd name="T23" fmla="*/ 0 h 297"/>
                    <a:gd name="T24" fmla="*/ 2147483647 w 311"/>
                    <a:gd name="T25" fmla="*/ 0 h 297"/>
                    <a:gd name="T26" fmla="*/ 2147483647 w 311"/>
                    <a:gd name="T27" fmla="*/ 2147483647 h 297"/>
                    <a:gd name="T28" fmla="*/ 2147483647 w 311"/>
                    <a:gd name="T29" fmla="*/ 2147483647 h 297"/>
                    <a:gd name="T30" fmla="*/ 2147483647 w 311"/>
                    <a:gd name="T31" fmla="*/ 2147483647 h 297"/>
                    <a:gd name="T32" fmla="*/ 2147483647 w 311"/>
                    <a:gd name="T33" fmla="*/ 2147483647 h 297"/>
                    <a:gd name="T34" fmla="*/ 2147483647 w 311"/>
                    <a:gd name="T35" fmla="*/ 2147483647 h 297"/>
                    <a:gd name="T36" fmla="*/ 2147483647 w 311"/>
                    <a:gd name="T37" fmla="*/ 2147483647 h 297"/>
                    <a:gd name="T38" fmla="*/ 2147483647 w 311"/>
                    <a:gd name="T39" fmla="*/ 2147483647 h 297"/>
                    <a:gd name="T40" fmla="*/ 2147483647 w 311"/>
                    <a:gd name="T41" fmla="*/ 2147483647 h 297"/>
                    <a:gd name="T42" fmla="*/ 2147483647 w 311"/>
                    <a:gd name="T43" fmla="*/ 2147483647 h 297"/>
                    <a:gd name="T44" fmla="*/ 2147483647 w 311"/>
                    <a:gd name="T45" fmla="*/ 2147483647 h 297"/>
                    <a:gd name="T46" fmla="*/ 2147483647 w 311"/>
                    <a:gd name="T47" fmla="*/ 2147483647 h 297"/>
                    <a:gd name="T48" fmla="*/ 2147483647 w 311"/>
                    <a:gd name="T49" fmla="*/ 2147483647 h 297"/>
                    <a:gd name="T50" fmla="*/ 2147483647 w 311"/>
                    <a:gd name="T51" fmla="*/ 2147483647 h 297"/>
                    <a:gd name="T52" fmla="*/ 2147483647 w 311"/>
                    <a:gd name="T53" fmla="*/ 2147483647 h 297"/>
                    <a:gd name="T54" fmla="*/ 2147483647 w 311"/>
                    <a:gd name="T55" fmla="*/ 2147483647 h 297"/>
                    <a:gd name="T56" fmla="*/ 2147483647 w 311"/>
                    <a:gd name="T57" fmla="*/ 2147483647 h 297"/>
                    <a:gd name="T58" fmla="*/ 2147483647 w 311"/>
                    <a:gd name="T59" fmla="*/ 2147483647 h 297"/>
                    <a:gd name="T60" fmla="*/ 2147483647 w 311"/>
                    <a:gd name="T61" fmla="*/ 2147483647 h 297"/>
                    <a:gd name="T62" fmla="*/ 2147483647 w 311"/>
                    <a:gd name="T63" fmla="*/ 2147483647 h 297"/>
                    <a:gd name="T64" fmla="*/ 2147483647 w 311"/>
                    <a:gd name="T65" fmla="*/ 2147483647 h 297"/>
                    <a:gd name="T66" fmla="*/ 2147483647 w 311"/>
                    <a:gd name="T67" fmla="*/ 2147483647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1" h="297">
                      <a:moveTo>
                        <a:pt x="156" y="297"/>
                      </a:moveTo>
                      <a:cubicBezTo>
                        <a:pt x="120" y="297"/>
                        <a:pt x="84" y="297"/>
                        <a:pt x="48" y="297"/>
                      </a:cubicBezTo>
                      <a:cubicBezTo>
                        <a:pt x="35" y="297"/>
                        <a:pt x="25" y="292"/>
                        <a:pt x="16" y="284"/>
                      </a:cubicBezTo>
                      <a:cubicBezTo>
                        <a:pt x="5" y="274"/>
                        <a:pt x="0" y="262"/>
                        <a:pt x="0" y="247"/>
                      </a:cubicBezTo>
                      <a:cubicBezTo>
                        <a:pt x="0" y="194"/>
                        <a:pt x="0" y="141"/>
                        <a:pt x="0" y="88"/>
                      </a:cubicBezTo>
                      <a:cubicBezTo>
                        <a:pt x="0" y="71"/>
                        <a:pt x="8" y="58"/>
                        <a:pt x="23" y="50"/>
                      </a:cubicBezTo>
                      <a:cubicBezTo>
                        <a:pt x="29" y="47"/>
                        <a:pt x="35" y="45"/>
                        <a:pt x="42" y="45"/>
                      </a:cubicBezTo>
                      <a:cubicBezTo>
                        <a:pt x="46" y="45"/>
                        <a:pt x="50" y="45"/>
                        <a:pt x="54" y="45"/>
                      </a:cubicBezTo>
                      <a:cubicBezTo>
                        <a:pt x="62" y="44"/>
                        <a:pt x="68" y="40"/>
                        <a:pt x="72" y="32"/>
                      </a:cubicBezTo>
                      <a:cubicBezTo>
                        <a:pt x="76" y="25"/>
                        <a:pt x="79" y="19"/>
                        <a:pt x="82" y="12"/>
                      </a:cubicBezTo>
                      <a:cubicBezTo>
                        <a:pt x="84" y="7"/>
                        <a:pt x="87" y="4"/>
                        <a:pt x="91" y="2"/>
                      </a:cubicBezTo>
                      <a:cubicBezTo>
                        <a:pt x="93" y="1"/>
                        <a:pt x="96" y="0"/>
                        <a:pt x="98" y="0"/>
                      </a:cubicBezTo>
                      <a:cubicBezTo>
                        <a:pt x="135" y="0"/>
                        <a:pt x="171" y="0"/>
                        <a:pt x="208" y="0"/>
                      </a:cubicBezTo>
                      <a:cubicBezTo>
                        <a:pt x="210" y="0"/>
                        <a:pt x="213" y="0"/>
                        <a:pt x="216" y="1"/>
                      </a:cubicBezTo>
                      <a:cubicBezTo>
                        <a:pt x="222" y="2"/>
                        <a:pt x="226" y="5"/>
                        <a:pt x="229" y="11"/>
                      </a:cubicBezTo>
                      <a:cubicBezTo>
                        <a:pt x="233" y="18"/>
                        <a:pt x="236" y="25"/>
                        <a:pt x="240" y="32"/>
                      </a:cubicBezTo>
                      <a:cubicBezTo>
                        <a:pt x="244" y="40"/>
                        <a:pt x="251" y="45"/>
                        <a:pt x="261" y="45"/>
                      </a:cubicBezTo>
                      <a:cubicBezTo>
                        <a:pt x="268" y="45"/>
                        <a:pt x="275" y="45"/>
                        <a:pt x="281" y="47"/>
                      </a:cubicBezTo>
                      <a:cubicBezTo>
                        <a:pt x="291" y="50"/>
                        <a:pt x="299" y="56"/>
                        <a:pt x="304" y="65"/>
                      </a:cubicBezTo>
                      <a:cubicBezTo>
                        <a:pt x="309" y="72"/>
                        <a:pt x="311" y="80"/>
                        <a:pt x="311" y="89"/>
                      </a:cubicBezTo>
                      <a:cubicBezTo>
                        <a:pt x="311" y="141"/>
                        <a:pt x="311" y="194"/>
                        <a:pt x="311" y="246"/>
                      </a:cubicBezTo>
                      <a:cubicBezTo>
                        <a:pt x="311" y="257"/>
                        <a:pt x="309" y="268"/>
                        <a:pt x="302" y="277"/>
                      </a:cubicBezTo>
                      <a:cubicBezTo>
                        <a:pt x="293" y="289"/>
                        <a:pt x="281" y="297"/>
                        <a:pt x="265" y="297"/>
                      </a:cubicBezTo>
                      <a:cubicBezTo>
                        <a:pt x="228" y="297"/>
                        <a:pt x="192" y="297"/>
                        <a:pt x="156" y="297"/>
                      </a:cubicBezTo>
                      <a:close/>
                      <a:moveTo>
                        <a:pt x="156" y="82"/>
                      </a:moveTo>
                      <a:cubicBezTo>
                        <a:pt x="111" y="82"/>
                        <a:pt x="74" y="118"/>
                        <a:pt x="74" y="163"/>
                      </a:cubicBezTo>
                      <a:cubicBezTo>
                        <a:pt x="74" y="208"/>
                        <a:pt x="111" y="245"/>
                        <a:pt x="156" y="245"/>
                      </a:cubicBezTo>
                      <a:cubicBezTo>
                        <a:pt x="201" y="245"/>
                        <a:pt x="237" y="208"/>
                        <a:pt x="237" y="163"/>
                      </a:cubicBezTo>
                      <a:cubicBezTo>
                        <a:pt x="237" y="118"/>
                        <a:pt x="200" y="82"/>
                        <a:pt x="156" y="82"/>
                      </a:cubicBezTo>
                      <a:close/>
                      <a:moveTo>
                        <a:pt x="259" y="82"/>
                      </a:moveTo>
                      <a:cubicBezTo>
                        <a:pt x="259" y="78"/>
                        <a:pt x="256" y="75"/>
                        <a:pt x="252" y="75"/>
                      </a:cubicBezTo>
                      <a:cubicBezTo>
                        <a:pt x="248" y="75"/>
                        <a:pt x="245" y="78"/>
                        <a:pt x="245" y="82"/>
                      </a:cubicBezTo>
                      <a:cubicBezTo>
                        <a:pt x="245" y="86"/>
                        <a:pt x="248" y="89"/>
                        <a:pt x="252" y="89"/>
                      </a:cubicBezTo>
                      <a:cubicBezTo>
                        <a:pt x="256" y="89"/>
                        <a:pt x="259" y="86"/>
                        <a:pt x="259" y="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8" name="Freeform 23"/>
                <p:cNvSpPr>
                  <a:spLocks noEditPoints="1"/>
                </p:cNvSpPr>
                <p:nvPr/>
              </p:nvSpPr>
              <p:spPr bwMode="auto">
                <a:xfrm>
                  <a:off x="10128448" y="2164901"/>
                  <a:ext cx="531369" cy="534206"/>
                </a:xfrm>
                <a:custGeom>
                  <a:avLst/>
                  <a:gdLst>
                    <a:gd name="T0" fmla="*/ 2147483647 w 235"/>
                    <a:gd name="T1" fmla="*/ 2147483647 h 236"/>
                    <a:gd name="T2" fmla="*/ 2147483647 w 235"/>
                    <a:gd name="T3" fmla="*/ 2147483647 h 236"/>
                    <a:gd name="T4" fmla="*/ 2147483647 w 235"/>
                    <a:gd name="T5" fmla="*/ 2147483647 h 236"/>
                    <a:gd name="T6" fmla="*/ 2147483647 w 235"/>
                    <a:gd name="T7" fmla="*/ 2147483647 h 236"/>
                    <a:gd name="T8" fmla="*/ 2147483647 w 235"/>
                    <a:gd name="T9" fmla="*/ 2147483647 h 236"/>
                    <a:gd name="T10" fmla="*/ 2147483647 w 235"/>
                    <a:gd name="T11" fmla="*/ 2147483647 h 236"/>
                    <a:gd name="T12" fmla="*/ 2147483647 w 235"/>
                    <a:gd name="T13" fmla="*/ 2147483647 h 236"/>
                    <a:gd name="T14" fmla="*/ 2147483647 w 235"/>
                    <a:gd name="T15" fmla="*/ 2147483647 h 236"/>
                    <a:gd name="T16" fmla="*/ 2147483647 w 235"/>
                    <a:gd name="T17" fmla="*/ 2147483647 h 236"/>
                    <a:gd name="T18" fmla="*/ 2147483647 w 235"/>
                    <a:gd name="T19" fmla="*/ 2147483647 h 236"/>
                    <a:gd name="T20" fmla="*/ 2147483647 w 235"/>
                    <a:gd name="T21" fmla="*/ 2147483647 h 236"/>
                    <a:gd name="T22" fmla="*/ 2147483647 w 235"/>
                    <a:gd name="T23" fmla="*/ 2147483647 h 236"/>
                    <a:gd name="T24" fmla="*/ 2147483647 w 235"/>
                    <a:gd name="T25" fmla="*/ 2147483647 h 236"/>
                    <a:gd name="T26" fmla="*/ 0 w 235"/>
                    <a:gd name="T27" fmla="*/ 2147483647 h 236"/>
                    <a:gd name="T28" fmla="*/ 2147483647 w 235"/>
                    <a:gd name="T29" fmla="*/ 2147483647 h 236"/>
                    <a:gd name="T30" fmla="*/ 2147483647 w 235"/>
                    <a:gd name="T31" fmla="*/ 2147483647 h 236"/>
                    <a:gd name="T32" fmla="*/ 2147483647 w 235"/>
                    <a:gd name="T33" fmla="*/ 2147483647 h 236"/>
                    <a:gd name="T34" fmla="*/ 2147483647 w 235"/>
                    <a:gd name="T35" fmla="*/ 2147483647 h 236"/>
                    <a:gd name="T36" fmla="*/ 2147483647 w 235"/>
                    <a:gd name="T37" fmla="*/ 2147483647 h 236"/>
                    <a:gd name="T38" fmla="*/ 2147483647 w 235"/>
                    <a:gd name="T39" fmla="*/ 2147483647 h 236"/>
                    <a:gd name="T40" fmla="*/ 2147483647 w 235"/>
                    <a:gd name="T41" fmla="*/ 2147483647 h 236"/>
                    <a:gd name="T42" fmla="*/ 2147483647 w 235"/>
                    <a:gd name="T43" fmla="*/ 2147483647 h 236"/>
                    <a:gd name="T44" fmla="*/ 2147483647 w 235"/>
                    <a:gd name="T45" fmla="*/ 2147483647 h 236"/>
                    <a:gd name="T46" fmla="*/ 2147483647 w 235"/>
                    <a:gd name="T47" fmla="*/ 2147483647 h 236"/>
                    <a:gd name="T48" fmla="*/ 2147483647 w 235"/>
                    <a:gd name="T49" fmla="*/ 2147483647 h 236"/>
                    <a:gd name="T50" fmla="*/ 2147483647 w 235"/>
                    <a:gd name="T51" fmla="*/ 2147483647 h 236"/>
                    <a:gd name="T52" fmla="*/ 2147483647 w 235"/>
                    <a:gd name="T53" fmla="*/ 2147483647 h 236"/>
                    <a:gd name="T54" fmla="*/ 2147483647 w 235"/>
                    <a:gd name="T55" fmla="*/ 0 h 236"/>
                    <a:gd name="T56" fmla="*/ 2147483647 w 235"/>
                    <a:gd name="T57" fmla="*/ 0 h 236"/>
                    <a:gd name="T58" fmla="*/ 2147483647 w 235"/>
                    <a:gd name="T59" fmla="*/ 0 h 236"/>
                    <a:gd name="T60" fmla="*/ 2147483647 w 235"/>
                    <a:gd name="T61" fmla="*/ 0 h 236"/>
                    <a:gd name="T62" fmla="*/ 2147483647 w 235"/>
                    <a:gd name="T63" fmla="*/ 2147483647 h 236"/>
                    <a:gd name="T64" fmla="*/ 2147483647 w 235"/>
                    <a:gd name="T65" fmla="*/ 2147483647 h 236"/>
                    <a:gd name="T66" fmla="*/ 2147483647 w 235"/>
                    <a:gd name="T67" fmla="*/ 2147483647 h 236"/>
                    <a:gd name="T68" fmla="*/ 2147483647 w 235"/>
                    <a:gd name="T69" fmla="*/ 2147483647 h 236"/>
                    <a:gd name="T70" fmla="*/ 2147483647 w 235"/>
                    <a:gd name="T71" fmla="*/ 2147483647 h 236"/>
                    <a:gd name="T72" fmla="*/ 2147483647 w 235"/>
                    <a:gd name="T73" fmla="*/ 2147483647 h 236"/>
                    <a:gd name="T74" fmla="*/ 2147483647 w 235"/>
                    <a:gd name="T75" fmla="*/ 2147483647 h 236"/>
                    <a:gd name="T76" fmla="*/ 2147483647 w 235"/>
                    <a:gd name="T77" fmla="*/ 2147483647 h 236"/>
                    <a:gd name="T78" fmla="*/ 2147483647 w 235"/>
                    <a:gd name="T79" fmla="*/ 2147483647 h 236"/>
                    <a:gd name="T80" fmla="*/ 2147483647 w 235"/>
                    <a:gd name="T81" fmla="*/ 2147483647 h 236"/>
                    <a:gd name="T82" fmla="*/ 2147483647 w 235"/>
                    <a:gd name="T83" fmla="*/ 2147483647 h 236"/>
                    <a:gd name="T84" fmla="*/ 2147483647 w 235"/>
                    <a:gd name="T85" fmla="*/ 2147483647 h 236"/>
                    <a:gd name="T86" fmla="*/ 2147483647 w 235"/>
                    <a:gd name="T87" fmla="*/ 2147483647 h 236"/>
                    <a:gd name="T88" fmla="*/ 2147483647 w 235"/>
                    <a:gd name="T89" fmla="*/ 2147483647 h 236"/>
                    <a:gd name="T90" fmla="*/ 2147483647 w 235"/>
                    <a:gd name="T91" fmla="*/ 2147483647 h 236"/>
                    <a:gd name="T92" fmla="*/ 2147483647 w 235"/>
                    <a:gd name="T93" fmla="*/ 2147483647 h 236"/>
                    <a:gd name="T94" fmla="*/ 2147483647 w 235"/>
                    <a:gd name="T95" fmla="*/ 2147483647 h 236"/>
                    <a:gd name="T96" fmla="*/ 2147483647 w 235"/>
                    <a:gd name="T97" fmla="*/ 2147483647 h 236"/>
                    <a:gd name="T98" fmla="*/ 2147483647 w 235"/>
                    <a:gd name="T99" fmla="*/ 2147483647 h 236"/>
                    <a:gd name="T100" fmla="*/ 2147483647 w 235"/>
                    <a:gd name="T101" fmla="*/ 2147483647 h 236"/>
                    <a:gd name="T102" fmla="*/ 2147483647 w 235"/>
                    <a:gd name="T103" fmla="*/ 2147483647 h 236"/>
                    <a:gd name="T104" fmla="*/ 2147483647 w 235"/>
                    <a:gd name="T105" fmla="*/ 2147483647 h 236"/>
                    <a:gd name="T106" fmla="*/ 2147483647 w 235"/>
                    <a:gd name="T107" fmla="*/ 2147483647 h 236"/>
                    <a:gd name="T108" fmla="*/ 2147483647 w 235"/>
                    <a:gd name="T109" fmla="*/ 2147483647 h 236"/>
                    <a:gd name="T110" fmla="*/ 2147483647 w 235"/>
                    <a:gd name="T111" fmla="*/ 2147483647 h 236"/>
                    <a:gd name="T112" fmla="*/ 2147483647 w 235"/>
                    <a:gd name="T113" fmla="*/ 2147483647 h 236"/>
                    <a:gd name="T114" fmla="*/ 2147483647 w 235"/>
                    <a:gd name="T115" fmla="*/ 2147483647 h 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5" h="236">
                      <a:moveTo>
                        <a:pt x="235" y="62"/>
                      </a:moveTo>
                      <a:cubicBezTo>
                        <a:pt x="235" y="63"/>
                        <a:pt x="235" y="65"/>
                        <a:pt x="235" y="67"/>
                      </a:cubicBezTo>
                      <a:cubicBezTo>
                        <a:pt x="234" y="75"/>
                        <a:pt x="231" y="81"/>
                        <a:pt x="228" y="88"/>
                      </a:cubicBezTo>
                      <a:cubicBezTo>
                        <a:pt x="222" y="98"/>
                        <a:pt x="214" y="105"/>
                        <a:pt x="205" y="110"/>
                      </a:cubicBezTo>
                      <a:cubicBezTo>
                        <a:pt x="201" y="113"/>
                        <a:pt x="197" y="114"/>
                        <a:pt x="192" y="115"/>
                      </a:cubicBezTo>
                      <a:cubicBezTo>
                        <a:pt x="192" y="115"/>
                        <a:pt x="191" y="116"/>
                        <a:pt x="191" y="116"/>
                      </a:cubicBezTo>
                      <a:cubicBezTo>
                        <a:pt x="191" y="118"/>
                        <a:pt x="191" y="121"/>
                        <a:pt x="191" y="123"/>
                      </a:cubicBezTo>
                      <a:cubicBezTo>
                        <a:pt x="192" y="135"/>
                        <a:pt x="190" y="146"/>
                        <a:pt x="186" y="156"/>
                      </a:cubicBezTo>
                      <a:cubicBezTo>
                        <a:pt x="178" y="176"/>
                        <a:pt x="164" y="191"/>
                        <a:pt x="144" y="200"/>
                      </a:cubicBezTo>
                      <a:cubicBezTo>
                        <a:pt x="131" y="206"/>
                        <a:pt x="117" y="208"/>
                        <a:pt x="103" y="207"/>
                      </a:cubicBezTo>
                      <a:cubicBezTo>
                        <a:pt x="90" y="206"/>
                        <a:pt x="77" y="201"/>
                        <a:pt x="66" y="194"/>
                      </a:cubicBezTo>
                      <a:cubicBezTo>
                        <a:pt x="65" y="193"/>
                        <a:pt x="64" y="193"/>
                        <a:pt x="63" y="194"/>
                      </a:cubicBezTo>
                      <a:cubicBezTo>
                        <a:pt x="43" y="208"/>
                        <a:pt x="22" y="221"/>
                        <a:pt x="1" y="235"/>
                      </a:cubicBezTo>
                      <a:cubicBezTo>
                        <a:pt x="1" y="235"/>
                        <a:pt x="0" y="236"/>
                        <a:pt x="0" y="236"/>
                      </a:cubicBezTo>
                      <a:cubicBezTo>
                        <a:pt x="0" y="235"/>
                        <a:pt x="0" y="235"/>
                        <a:pt x="1" y="235"/>
                      </a:cubicBezTo>
                      <a:cubicBezTo>
                        <a:pt x="14" y="214"/>
                        <a:pt x="28" y="193"/>
                        <a:pt x="42" y="172"/>
                      </a:cubicBezTo>
                      <a:cubicBezTo>
                        <a:pt x="43" y="171"/>
                        <a:pt x="43" y="171"/>
                        <a:pt x="42" y="170"/>
                      </a:cubicBezTo>
                      <a:cubicBezTo>
                        <a:pt x="37" y="162"/>
                        <a:pt x="34" y="154"/>
                        <a:pt x="32" y="145"/>
                      </a:cubicBezTo>
                      <a:cubicBezTo>
                        <a:pt x="30" y="137"/>
                        <a:pt x="29" y="129"/>
                        <a:pt x="30" y="121"/>
                      </a:cubicBezTo>
                      <a:cubicBezTo>
                        <a:pt x="30" y="107"/>
                        <a:pt x="35" y="93"/>
                        <a:pt x="43" y="81"/>
                      </a:cubicBezTo>
                      <a:cubicBezTo>
                        <a:pt x="50" y="70"/>
                        <a:pt x="60" y="61"/>
                        <a:pt x="72" y="55"/>
                      </a:cubicBezTo>
                      <a:cubicBezTo>
                        <a:pt x="80" y="50"/>
                        <a:pt x="89" y="47"/>
                        <a:pt x="98" y="46"/>
                      </a:cubicBezTo>
                      <a:cubicBezTo>
                        <a:pt x="104" y="45"/>
                        <a:pt x="111" y="45"/>
                        <a:pt x="117" y="45"/>
                      </a:cubicBezTo>
                      <a:cubicBezTo>
                        <a:pt x="118" y="45"/>
                        <a:pt x="119" y="45"/>
                        <a:pt x="119" y="45"/>
                      </a:cubicBezTo>
                      <a:cubicBezTo>
                        <a:pt x="120" y="43"/>
                        <a:pt x="121" y="40"/>
                        <a:pt x="122" y="37"/>
                      </a:cubicBezTo>
                      <a:cubicBezTo>
                        <a:pt x="126" y="27"/>
                        <a:pt x="132" y="19"/>
                        <a:pt x="141" y="12"/>
                      </a:cubicBezTo>
                      <a:cubicBezTo>
                        <a:pt x="147" y="8"/>
                        <a:pt x="154" y="4"/>
                        <a:pt x="161" y="2"/>
                      </a:cubicBezTo>
                      <a:cubicBezTo>
                        <a:pt x="165" y="1"/>
                        <a:pt x="169" y="1"/>
                        <a:pt x="172" y="0"/>
                      </a:cubicBezTo>
                      <a:cubicBezTo>
                        <a:pt x="173" y="0"/>
                        <a:pt x="173" y="0"/>
                        <a:pt x="174" y="0"/>
                      </a:cubicBezTo>
                      <a:cubicBezTo>
                        <a:pt x="176" y="0"/>
                        <a:pt x="178" y="0"/>
                        <a:pt x="180" y="0"/>
                      </a:cubicBezTo>
                      <a:cubicBezTo>
                        <a:pt x="181" y="0"/>
                        <a:pt x="181" y="0"/>
                        <a:pt x="181" y="0"/>
                      </a:cubicBezTo>
                      <a:cubicBezTo>
                        <a:pt x="190" y="1"/>
                        <a:pt x="199" y="4"/>
                        <a:pt x="207" y="8"/>
                      </a:cubicBezTo>
                      <a:cubicBezTo>
                        <a:pt x="222" y="18"/>
                        <a:pt x="231" y="31"/>
                        <a:pt x="234" y="48"/>
                      </a:cubicBezTo>
                      <a:cubicBezTo>
                        <a:pt x="235" y="51"/>
                        <a:pt x="235" y="53"/>
                        <a:pt x="235" y="55"/>
                      </a:cubicBezTo>
                      <a:cubicBezTo>
                        <a:pt x="235" y="57"/>
                        <a:pt x="235" y="59"/>
                        <a:pt x="235" y="62"/>
                      </a:cubicBezTo>
                      <a:close/>
                      <a:moveTo>
                        <a:pt x="110" y="178"/>
                      </a:moveTo>
                      <a:cubicBezTo>
                        <a:pt x="117" y="178"/>
                        <a:pt x="124" y="176"/>
                        <a:pt x="131" y="173"/>
                      </a:cubicBezTo>
                      <a:cubicBezTo>
                        <a:pt x="143" y="168"/>
                        <a:pt x="151" y="159"/>
                        <a:pt x="157" y="148"/>
                      </a:cubicBezTo>
                      <a:cubicBezTo>
                        <a:pt x="161" y="138"/>
                        <a:pt x="163" y="127"/>
                        <a:pt x="161" y="117"/>
                      </a:cubicBezTo>
                      <a:cubicBezTo>
                        <a:pt x="161" y="116"/>
                        <a:pt x="160" y="115"/>
                        <a:pt x="160" y="115"/>
                      </a:cubicBezTo>
                      <a:cubicBezTo>
                        <a:pt x="158" y="114"/>
                        <a:pt x="156" y="114"/>
                        <a:pt x="155" y="113"/>
                      </a:cubicBezTo>
                      <a:cubicBezTo>
                        <a:pt x="154" y="113"/>
                        <a:pt x="153" y="113"/>
                        <a:pt x="153" y="114"/>
                      </a:cubicBezTo>
                      <a:cubicBezTo>
                        <a:pt x="146" y="120"/>
                        <a:pt x="140" y="126"/>
                        <a:pt x="134" y="133"/>
                      </a:cubicBezTo>
                      <a:cubicBezTo>
                        <a:pt x="129" y="138"/>
                        <a:pt x="123" y="140"/>
                        <a:pt x="116" y="139"/>
                      </a:cubicBezTo>
                      <a:cubicBezTo>
                        <a:pt x="103" y="139"/>
                        <a:pt x="94" y="127"/>
                        <a:pt x="96" y="114"/>
                      </a:cubicBezTo>
                      <a:cubicBezTo>
                        <a:pt x="97" y="109"/>
                        <a:pt x="99" y="105"/>
                        <a:pt x="103" y="102"/>
                      </a:cubicBezTo>
                      <a:cubicBezTo>
                        <a:pt x="109" y="95"/>
                        <a:pt x="115" y="89"/>
                        <a:pt x="122" y="82"/>
                      </a:cubicBezTo>
                      <a:cubicBezTo>
                        <a:pt x="122" y="82"/>
                        <a:pt x="122" y="81"/>
                        <a:pt x="122" y="80"/>
                      </a:cubicBezTo>
                      <a:cubicBezTo>
                        <a:pt x="122" y="79"/>
                        <a:pt x="121" y="78"/>
                        <a:pt x="121" y="76"/>
                      </a:cubicBezTo>
                      <a:cubicBezTo>
                        <a:pt x="120" y="75"/>
                        <a:pt x="120" y="75"/>
                        <a:pt x="119" y="75"/>
                      </a:cubicBezTo>
                      <a:cubicBezTo>
                        <a:pt x="111" y="73"/>
                        <a:pt x="103" y="74"/>
                        <a:pt x="95" y="76"/>
                      </a:cubicBezTo>
                      <a:cubicBezTo>
                        <a:pt x="69" y="84"/>
                        <a:pt x="54" y="110"/>
                        <a:pt x="59" y="136"/>
                      </a:cubicBezTo>
                      <a:cubicBezTo>
                        <a:pt x="64" y="160"/>
                        <a:pt x="86" y="178"/>
                        <a:pt x="110" y="178"/>
                      </a:cubicBezTo>
                      <a:close/>
                      <a:moveTo>
                        <a:pt x="177" y="89"/>
                      </a:moveTo>
                      <a:cubicBezTo>
                        <a:pt x="193" y="89"/>
                        <a:pt x="207" y="76"/>
                        <a:pt x="207" y="59"/>
                      </a:cubicBezTo>
                      <a:cubicBezTo>
                        <a:pt x="207" y="43"/>
                        <a:pt x="193" y="30"/>
                        <a:pt x="177" y="30"/>
                      </a:cubicBezTo>
                      <a:cubicBezTo>
                        <a:pt x="160" y="30"/>
                        <a:pt x="147" y="43"/>
                        <a:pt x="147" y="59"/>
                      </a:cubicBezTo>
                      <a:cubicBezTo>
                        <a:pt x="147" y="76"/>
                        <a:pt x="160" y="89"/>
                        <a:pt x="177"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79" name="Group 18"/>
                <p:cNvGrpSpPr>
                  <a:grpSpLocks noChangeAspect="1"/>
                </p:cNvGrpSpPr>
                <p:nvPr/>
              </p:nvGrpSpPr>
              <p:grpSpPr bwMode="auto">
                <a:xfrm>
                  <a:off x="7401013" y="2206138"/>
                  <a:ext cx="490834" cy="492969"/>
                  <a:chOff x="4438" y="1747"/>
                  <a:chExt cx="230" cy="231"/>
                </a:xfrm>
                <a:solidFill>
                  <a:schemeClr val="bg1"/>
                </a:solidFill>
              </p:grpSpPr>
              <p:sp>
                <p:nvSpPr>
                  <p:cNvPr id="80" name="Freeform 20"/>
                  <p:cNvSpPr>
                    <a:spLocks/>
                  </p:cNvSpPr>
                  <p:nvPr/>
                </p:nvSpPr>
                <p:spPr bwMode="auto">
                  <a:xfrm>
                    <a:off x="4465" y="1776"/>
                    <a:ext cx="174" cy="176"/>
                  </a:xfrm>
                  <a:custGeom>
                    <a:avLst/>
                    <a:gdLst>
                      <a:gd name="T0" fmla="*/ 0 w 72"/>
                      <a:gd name="T1" fmla="*/ 49 h 72"/>
                      <a:gd name="T2" fmla="*/ 50 w 72"/>
                      <a:gd name="T3" fmla="*/ 0 h 72"/>
                      <a:gd name="T4" fmla="*/ 72 w 72"/>
                      <a:gd name="T5" fmla="*/ 22 h 72"/>
                      <a:gd name="T6" fmla="*/ 23 w 72"/>
                      <a:gd name="T7" fmla="*/ 72 h 72"/>
                      <a:gd name="T8" fmla="*/ 0 w 72"/>
                      <a:gd name="T9" fmla="*/ 49 h 72"/>
                    </a:gdLst>
                    <a:ahLst/>
                    <a:cxnLst>
                      <a:cxn ang="0">
                        <a:pos x="T0" y="T1"/>
                      </a:cxn>
                      <a:cxn ang="0">
                        <a:pos x="T2" y="T3"/>
                      </a:cxn>
                      <a:cxn ang="0">
                        <a:pos x="T4" y="T5"/>
                      </a:cxn>
                      <a:cxn ang="0">
                        <a:pos x="T6" y="T7"/>
                      </a:cxn>
                      <a:cxn ang="0">
                        <a:pos x="T8" y="T9"/>
                      </a:cxn>
                    </a:cxnLst>
                    <a:rect l="0" t="0" r="r" b="b"/>
                    <a:pathLst>
                      <a:path w="72" h="72">
                        <a:moveTo>
                          <a:pt x="0" y="49"/>
                        </a:moveTo>
                        <a:cubicBezTo>
                          <a:pt x="17" y="33"/>
                          <a:pt x="33" y="17"/>
                          <a:pt x="50" y="0"/>
                        </a:cubicBezTo>
                        <a:cubicBezTo>
                          <a:pt x="57" y="8"/>
                          <a:pt x="65" y="15"/>
                          <a:pt x="72" y="22"/>
                        </a:cubicBezTo>
                        <a:cubicBezTo>
                          <a:pt x="56" y="39"/>
                          <a:pt x="39" y="55"/>
                          <a:pt x="23" y="72"/>
                        </a:cubicBezTo>
                        <a:cubicBezTo>
                          <a:pt x="15" y="64"/>
                          <a:pt x="8" y="57"/>
                          <a:pt x="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81" name="Freeform 21"/>
                  <p:cNvSpPr>
                    <a:spLocks/>
                  </p:cNvSpPr>
                  <p:nvPr/>
                </p:nvSpPr>
                <p:spPr bwMode="auto">
                  <a:xfrm>
                    <a:off x="4591" y="1747"/>
                    <a:ext cx="77" cy="78"/>
                  </a:xfrm>
                  <a:custGeom>
                    <a:avLst/>
                    <a:gdLst>
                      <a:gd name="T0" fmla="*/ 23 w 32"/>
                      <a:gd name="T1" fmla="*/ 32 h 32"/>
                      <a:gd name="T2" fmla="*/ 0 w 32"/>
                      <a:gd name="T3" fmla="*/ 10 h 32"/>
                      <a:gd name="T4" fmla="*/ 0 w 32"/>
                      <a:gd name="T5" fmla="*/ 9 h 32"/>
                      <a:gd name="T6" fmla="*/ 7 w 32"/>
                      <a:gd name="T7" fmla="*/ 3 h 32"/>
                      <a:gd name="T8" fmla="*/ 13 w 32"/>
                      <a:gd name="T9" fmla="*/ 1 h 32"/>
                      <a:gd name="T10" fmla="*/ 16 w 32"/>
                      <a:gd name="T11" fmla="*/ 3 h 32"/>
                      <a:gd name="T12" fmla="*/ 29 w 32"/>
                      <a:gd name="T13" fmla="*/ 16 h 32"/>
                      <a:gd name="T14" fmla="*/ 30 w 32"/>
                      <a:gd name="T15" fmla="*/ 25 h 32"/>
                      <a:gd name="T16" fmla="*/ 23 w 32"/>
                      <a:gd name="T17" fmla="*/ 32 h 32"/>
                      <a:gd name="T18" fmla="*/ 23 w 32"/>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23" y="32"/>
                        </a:moveTo>
                        <a:cubicBezTo>
                          <a:pt x="15" y="25"/>
                          <a:pt x="8" y="17"/>
                          <a:pt x="0" y="10"/>
                        </a:cubicBezTo>
                        <a:cubicBezTo>
                          <a:pt x="0" y="10"/>
                          <a:pt x="0" y="9"/>
                          <a:pt x="0" y="9"/>
                        </a:cubicBezTo>
                        <a:cubicBezTo>
                          <a:pt x="2" y="7"/>
                          <a:pt x="5" y="5"/>
                          <a:pt x="7" y="3"/>
                        </a:cubicBezTo>
                        <a:cubicBezTo>
                          <a:pt x="9" y="1"/>
                          <a:pt x="11" y="0"/>
                          <a:pt x="13" y="1"/>
                        </a:cubicBezTo>
                        <a:cubicBezTo>
                          <a:pt x="14" y="2"/>
                          <a:pt x="15" y="2"/>
                          <a:pt x="16" y="3"/>
                        </a:cubicBezTo>
                        <a:cubicBezTo>
                          <a:pt x="20" y="7"/>
                          <a:pt x="25" y="12"/>
                          <a:pt x="29" y="16"/>
                        </a:cubicBezTo>
                        <a:cubicBezTo>
                          <a:pt x="32" y="19"/>
                          <a:pt x="32" y="23"/>
                          <a:pt x="30" y="25"/>
                        </a:cubicBezTo>
                        <a:cubicBezTo>
                          <a:pt x="27" y="27"/>
                          <a:pt x="25" y="30"/>
                          <a:pt x="23" y="32"/>
                        </a:cubicBezTo>
                        <a:cubicBezTo>
                          <a:pt x="23" y="32"/>
                          <a:pt x="23" y="32"/>
                          <a:pt x="2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82" name="Freeform 22"/>
                  <p:cNvSpPr>
                    <a:spLocks/>
                  </p:cNvSpPr>
                  <p:nvPr/>
                </p:nvSpPr>
                <p:spPr bwMode="auto">
                  <a:xfrm>
                    <a:off x="4438" y="1903"/>
                    <a:ext cx="75" cy="75"/>
                  </a:xfrm>
                  <a:custGeom>
                    <a:avLst/>
                    <a:gdLst>
                      <a:gd name="T0" fmla="*/ 9 w 31"/>
                      <a:gd name="T1" fmla="*/ 0 h 31"/>
                      <a:gd name="T2" fmla="*/ 31 w 31"/>
                      <a:gd name="T3" fmla="*/ 22 h 31"/>
                      <a:gd name="T4" fmla="*/ 0 w 31"/>
                      <a:gd name="T5" fmla="*/ 31 h 31"/>
                      <a:gd name="T6" fmla="*/ 9 w 31"/>
                      <a:gd name="T7" fmla="*/ 0 h 31"/>
                    </a:gdLst>
                    <a:ahLst/>
                    <a:cxnLst>
                      <a:cxn ang="0">
                        <a:pos x="T0" y="T1"/>
                      </a:cxn>
                      <a:cxn ang="0">
                        <a:pos x="T2" y="T3"/>
                      </a:cxn>
                      <a:cxn ang="0">
                        <a:pos x="T4" y="T5"/>
                      </a:cxn>
                      <a:cxn ang="0">
                        <a:pos x="T6" y="T7"/>
                      </a:cxn>
                    </a:cxnLst>
                    <a:rect l="0" t="0" r="r" b="b"/>
                    <a:pathLst>
                      <a:path w="31" h="31">
                        <a:moveTo>
                          <a:pt x="9" y="0"/>
                        </a:moveTo>
                        <a:cubicBezTo>
                          <a:pt x="16" y="7"/>
                          <a:pt x="24" y="15"/>
                          <a:pt x="31" y="22"/>
                        </a:cubicBezTo>
                        <a:cubicBezTo>
                          <a:pt x="21" y="25"/>
                          <a:pt x="10" y="28"/>
                          <a:pt x="0" y="31"/>
                        </a:cubicBezTo>
                        <a:cubicBezTo>
                          <a:pt x="3" y="21"/>
                          <a:pt x="6" y="1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sp>
            <p:nvSpPr>
              <p:cNvPr id="60" name="矩形 59"/>
              <p:cNvSpPr/>
              <p:nvPr/>
            </p:nvSpPr>
            <p:spPr>
              <a:xfrm>
                <a:off x="4689475" y="2030429"/>
                <a:ext cx="1993900" cy="89370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algn="ctr">
                  <a:lnSpc>
                    <a:spcPct val="150000"/>
                  </a:lnSpc>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1" name="矩形 60"/>
              <p:cNvSpPr/>
              <p:nvPr/>
            </p:nvSpPr>
            <p:spPr>
              <a:xfrm>
                <a:off x="6953250" y="2030429"/>
                <a:ext cx="2001838" cy="822268"/>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algn="ctr">
                  <a:lnSpc>
                    <a:spcPct val="150000"/>
                  </a:lnSpc>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2452688" y="2022492"/>
                <a:ext cx="2001837" cy="874653"/>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algn="ctr">
                  <a:lnSpc>
                    <a:spcPct val="150000"/>
                  </a:lnSpc>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3" name="矩形 62"/>
              <p:cNvSpPr/>
              <p:nvPr/>
            </p:nvSpPr>
            <p:spPr>
              <a:xfrm>
                <a:off x="196850" y="2022492"/>
                <a:ext cx="2003425" cy="874653"/>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0" rIns="360000" bIns="900000"/>
              <a:lstStyle/>
              <a:p>
                <a:pPr algn="ctr">
                  <a:lnSpc>
                    <a:spcPct val="150000"/>
                  </a:lnSpc>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86"/>
            <p:cNvGrpSpPr>
              <a:grpSpLocks/>
            </p:cNvGrpSpPr>
            <p:nvPr/>
          </p:nvGrpSpPr>
          <p:grpSpPr bwMode="auto">
            <a:xfrm>
              <a:off x="817574" y="2241219"/>
              <a:ext cx="646223" cy="608834"/>
              <a:chOff x="8396860" y="2154345"/>
              <a:chExt cx="712942" cy="712942"/>
            </a:xfrm>
          </p:grpSpPr>
          <p:sp>
            <p:nvSpPr>
              <p:cNvPr id="52" name="Freeform 160"/>
              <p:cNvSpPr>
                <a:spLocks/>
              </p:cNvSpPr>
              <p:nvPr/>
            </p:nvSpPr>
            <p:spPr bwMode="auto">
              <a:xfrm>
                <a:off x="8473675" y="2238362"/>
                <a:ext cx="549710" cy="552110"/>
              </a:xfrm>
              <a:custGeom>
                <a:avLst/>
                <a:gdLst>
                  <a:gd name="T0" fmla="*/ 2147483647 w 229"/>
                  <a:gd name="T1" fmla="*/ 2147483647 h 230"/>
                  <a:gd name="T2" fmla="*/ 2147483647 w 229"/>
                  <a:gd name="T3" fmla="*/ 2147483647 h 230"/>
                  <a:gd name="T4" fmla="*/ 2147483647 w 229"/>
                  <a:gd name="T5" fmla="*/ 0 h 230"/>
                  <a:gd name="T6" fmla="*/ 0 w 229"/>
                  <a:gd name="T7" fmla="*/ 2147483647 h 230"/>
                  <a:gd name="T8" fmla="*/ 2147483647 w 229"/>
                  <a:gd name="T9" fmla="*/ 2147483647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230">
                    <a:moveTo>
                      <a:pt x="19" y="230"/>
                    </a:moveTo>
                    <a:lnTo>
                      <a:pt x="229" y="20"/>
                    </a:lnTo>
                    <a:lnTo>
                      <a:pt x="210" y="0"/>
                    </a:lnTo>
                    <a:lnTo>
                      <a:pt x="0" y="211"/>
                    </a:lnTo>
                    <a:lnTo>
                      <a:pt x="19" y="230"/>
                    </a:lnTo>
                    <a:close/>
                  </a:path>
                </a:pathLst>
              </a:custGeom>
              <a:solidFill>
                <a:srgbClr val="F7AF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3" name="Freeform 161"/>
              <p:cNvSpPr>
                <a:spLocks noEditPoints="1"/>
              </p:cNvSpPr>
              <p:nvPr/>
            </p:nvSpPr>
            <p:spPr bwMode="auto">
              <a:xfrm>
                <a:off x="8459272" y="2226359"/>
                <a:ext cx="580916" cy="576115"/>
              </a:xfrm>
              <a:custGeom>
                <a:avLst/>
                <a:gdLst>
                  <a:gd name="T0" fmla="*/ 2147483647 w 137"/>
                  <a:gd name="T1" fmla="*/ 2147483647 h 136"/>
                  <a:gd name="T2" fmla="*/ 2147483647 w 137"/>
                  <a:gd name="T3" fmla="*/ 2147483647 h 136"/>
                  <a:gd name="T4" fmla="*/ 2147483647 w 137"/>
                  <a:gd name="T5" fmla="*/ 2147483647 h 136"/>
                  <a:gd name="T6" fmla="*/ 0 w 137"/>
                  <a:gd name="T7" fmla="*/ 2147483647 h 136"/>
                  <a:gd name="T8" fmla="*/ 2147483647 w 137"/>
                  <a:gd name="T9" fmla="*/ 2147483647 h 136"/>
                  <a:gd name="T10" fmla="*/ 2147483647 w 137"/>
                  <a:gd name="T11" fmla="*/ 2147483647 h 136"/>
                  <a:gd name="T12" fmla="*/ 2147483647 w 137"/>
                  <a:gd name="T13" fmla="*/ 0 h 136"/>
                  <a:gd name="T14" fmla="*/ 2147483647 w 137"/>
                  <a:gd name="T15" fmla="*/ 0 h 136"/>
                  <a:gd name="T16" fmla="*/ 2147483647 w 137"/>
                  <a:gd name="T17" fmla="*/ 2147483647 h 136"/>
                  <a:gd name="T18" fmla="*/ 2147483647 w 137"/>
                  <a:gd name="T19" fmla="*/ 2147483647 h 136"/>
                  <a:gd name="T20" fmla="*/ 2147483647 w 137"/>
                  <a:gd name="T21" fmla="*/ 2147483647 h 136"/>
                  <a:gd name="T22" fmla="*/ 2147483647 w 137"/>
                  <a:gd name="T23" fmla="*/ 2147483647 h 136"/>
                  <a:gd name="T24" fmla="*/ 2147483647 w 137"/>
                  <a:gd name="T25" fmla="*/ 2147483647 h 136"/>
                  <a:gd name="T26" fmla="*/ 2147483647 w 137"/>
                  <a:gd name="T27" fmla="*/ 2147483647 h 136"/>
                  <a:gd name="T28" fmla="*/ 2147483647 w 137"/>
                  <a:gd name="T29" fmla="*/ 2147483647 h 136"/>
                  <a:gd name="T30" fmla="*/ 2147483647 w 137"/>
                  <a:gd name="T31" fmla="*/ 2147483647 h 136"/>
                  <a:gd name="T32" fmla="*/ 2147483647 w 137"/>
                  <a:gd name="T33" fmla="*/ 2147483647 h 136"/>
                  <a:gd name="T34" fmla="*/ 2147483647 w 137"/>
                  <a:gd name="T35" fmla="*/ 2147483647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7" h="136">
                    <a:moveTo>
                      <a:pt x="14" y="136"/>
                    </a:moveTo>
                    <a:cubicBezTo>
                      <a:pt x="13" y="136"/>
                      <a:pt x="12" y="136"/>
                      <a:pt x="12" y="135"/>
                    </a:cubicBezTo>
                    <a:cubicBezTo>
                      <a:pt x="1" y="125"/>
                      <a:pt x="1" y="125"/>
                      <a:pt x="1" y="125"/>
                    </a:cubicBezTo>
                    <a:cubicBezTo>
                      <a:pt x="0" y="124"/>
                      <a:pt x="0" y="123"/>
                      <a:pt x="0" y="122"/>
                    </a:cubicBezTo>
                    <a:cubicBezTo>
                      <a:pt x="0" y="121"/>
                      <a:pt x="0" y="120"/>
                      <a:pt x="1" y="119"/>
                    </a:cubicBezTo>
                    <a:cubicBezTo>
                      <a:pt x="119" y="1"/>
                      <a:pt x="119" y="1"/>
                      <a:pt x="119" y="1"/>
                    </a:cubicBezTo>
                    <a:cubicBezTo>
                      <a:pt x="120" y="0"/>
                      <a:pt x="121" y="0"/>
                      <a:pt x="122" y="0"/>
                    </a:cubicBezTo>
                    <a:cubicBezTo>
                      <a:pt x="122" y="0"/>
                      <a:pt x="122" y="0"/>
                      <a:pt x="122" y="0"/>
                    </a:cubicBezTo>
                    <a:cubicBezTo>
                      <a:pt x="123" y="0"/>
                      <a:pt x="124" y="0"/>
                      <a:pt x="125" y="1"/>
                    </a:cubicBezTo>
                    <a:cubicBezTo>
                      <a:pt x="135" y="12"/>
                      <a:pt x="135" y="12"/>
                      <a:pt x="135" y="12"/>
                    </a:cubicBezTo>
                    <a:cubicBezTo>
                      <a:pt x="137" y="13"/>
                      <a:pt x="137" y="15"/>
                      <a:pt x="135" y="17"/>
                    </a:cubicBezTo>
                    <a:cubicBezTo>
                      <a:pt x="17" y="135"/>
                      <a:pt x="17" y="135"/>
                      <a:pt x="17" y="135"/>
                    </a:cubicBezTo>
                    <a:cubicBezTo>
                      <a:pt x="16" y="136"/>
                      <a:pt x="15" y="136"/>
                      <a:pt x="14" y="136"/>
                    </a:cubicBezTo>
                    <a:close/>
                    <a:moveTo>
                      <a:pt x="8" y="122"/>
                    </a:moveTo>
                    <a:cubicBezTo>
                      <a:pt x="14" y="128"/>
                      <a:pt x="14" y="128"/>
                      <a:pt x="14" y="128"/>
                    </a:cubicBezTo>
                    <a:cubicBezTo>
                      <a:pt x="128" y="14"/>
                      <a:pt x="128" y="14"/>
                      <a:pt x="128" y="14"/>
                    </a:cubicBezTo>
                    <a:cubicBezTo>
                      <a:pt x="122" y="8"/>
                      <a:pt x="122" y="8"/>
                      <a:pt x="122" y="8"/>
                    </a:cubicBezTo>
                    <a:lnTo>
                      <a:pt x="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4" name="Freeform 162"/>
              <p:cNvSpPr>
                <a:spLocks/>
              </p:cNvSpPr>
              <p:nvPr/>
            </p:nvSpPr>
            <p:spPr bwMode="auto">
              <a:xfrm>
                <a:off x="8977776" y="2204755"/>
                <a:ext cx="79216" cy="81616"/>
              </a:xfrm>
              <a:custGeom>
                <a:avLst/>
                <a:gdLst>
                  <a:gd name="T0" fmla="*/ 2147483647 w 33"/>
                  <a:gd name="T1" fmla="*/ 2147483647 h 34"/>
                  <a:gd name="T2" fmla="*/ 2147483647 w 33"/>
                  <a:gd name="T3" fmla="*/ 2147483647 h 34"/>
                  <a:gd name="T4" fmla="*/ 0 w 33"/>
                  <a:gd name="T5" fmla="*/ 2147483647 h 34"/>
                  <a:gd name="T6" fmla="*/ 2147483647 w 33"/>
                  <a:gd name="T7" fmla="*/ 0 h 34"/>
                  <a:gd name="T8" fmla="*/ 2147483647 w 33"/>
                  <a:gd name="T9" fmla="*/ 2147483647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4">
                    <a:moveTo>
                      <a:pt x="33" y="20"/>
                    </a:moveTo>
                    <a:lnTo>
                      <a:pt x="19" y="34"/>
                    </a:lnTo>
                    <a:lnTo>
                      <a:pt x="0" y="14"/>
                    </a:lnTo>
                    <a:lnTo>
                      <a:pt x="14" y="0"/>
                    </a:lnTo>
                    <a:lnTo>
                      <a:pt x="33" y="20"/>
                    </a:lnTo>
                    <a:close/>
                  </a:path>
                </a:pathLst>
              </a:custGeom>
              <a:solidFill>
                <a:srgbClr val="AEA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 name="Freeform 163"/>
              <p:cNvSpPr>
                <a:spLocks noEditPoints="1"/>
              </p:cNvSpPr>
              <p:nvPr/>
            </p:nvSpPr>
            <p:spPr bwMode="auto">
              <a:xfrm>
                <a:off x="8960973" y="2192753"/>
                <a:ext cx="115223" cy="110422"/>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0 h 26"/>
                  <a:gd name="T14" fmla="*/ 2147483647 w 27"/>
                  <a:gd name="T15" fmla="*/ 0 h 26"/>
                  <a:gd name="T16" fmla="*/ 2147483647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2147483647 h 26"/>
                  <a:gd name="T28" fmla="*/ 2147483647 w 27"/>
                  <a:gd name="T29" fmla="*/ 2147483647 h 26"/>
                  <a:gd name="T30" fmla="*/ 2147483647 w 27"/>
                  <a:gd name="T31" fmla="*/ 2147483647 h 26"/>
                  <a:gd name="T32" fmla="*/ 2147483647 w 27"/>
                  <a:gd name="T33" fmla="*/ 2147483647 h 26"/>
                  <a:gd name="T34" fmla="*/ 2147483647 w 27"/>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26">
                    <a:moveTo>
                      <a:pt x="15" y="26"/>
                    </a:moveTo>
                    <a:cubicBezTo>
                      <a:pt x="15" y="26"/>
                      <a:pt x="15" y="26"/>
                      <a:pt x="15" y="26"/>
                    </a:cubicBezTo>
                    <a:cubicBezTo>
                      <a:pt x="14" y="26"/>
                      <a:pt x="13" y="25"/>
                      <a:pt x="12" y="25"/>
                    </a:cubicBezTo>
                    <a:cubicBezTo>
                      <a:pt x="1" y="14"/>
                      <a:pt x="1" y="14"/>
                      <a:pt x="1" y="14"/>
                    </a:cubicBezTo>
                    <a:cubicBezTo>
                      <a:pt x="0" y="12"/>
                      <a:pt x="0" y="10"/>
                      <a:pt x="1" y="9"/>
                    </a:cubicBezTo>
                    <a:cubicBezTo>
                      <a:pt x="9" y="1"/>
                      <a:pt x="9" y="1"/>
                      <a:pt x="9" y="1"/>
                    </a:cubicBezTo>
                    <a:cubicBezTo>
                      <a:pt x="10" y="0"/>
                      <a:pt x="11" y="0"/>
                      <a:pt x="12" y="0"/>
                    </a:cubicBezTo>
                    <a:cubicBezTo>
                      <a:pt x="12" y="0"/>
                      <a:pt x="12" y="0"/>
                      <a:pt x="12" y="0"/>
                    </a:cubicBezTo>
                    <a:cubicBezTo>
                      <a:pt x="13" y="0"/>
                      <a:pt x="14" y="0"/>
                      <a:pt x="15" y="1"/>
                    </a:cubicBezTo>
                    <a:cubicBezTo>
                      <a:pt x="25" y="12"/>
                      <a:pt x="25" y="12"/>
                      <a:pt x="25" y="12"/>
                    </a:cubicBezTo>
                    <a:cubicBezTo>
                      <a:pt x="27" y="13"/>
                      <a:pt x="27" y="15"/>
                      <a:pt x="25" y="17"/>
                    </a:cubicBezTo>
                    <a:cubicBezTo>
                      <a:pt x="17" y="25"/>
                      <a:pt x="17" y="25"/>
                      <a:pt x="17" y="25"/>
                    </a:cubicBezTo>
                    <a:cubicBezTo>
                      <a:pt x="17" y="25"/>
                      <a:pt x="16" y="26"/>
                      <a:pt x="15" y="26"/>
                    </a:cubicBezTo>
                    <a:close/>
                    <a:moveTo>
                      <a:pt x="9" y="11"/>
                    </a:moveTo>
                    <a:cubicBezTo>
                      <a:pt x="15" y="17"/>
                      <a:pt x="15" y="17"/>
                      <a:pt x="15" y="17"/>
                    </a:cubicBezTo>
                    <a:cubicBezTo>
                      <a:pt x="18" y="14"/>
                      <a:pt x="18" y="14"/>
                      <a:pt x="18" y="14"/>
                    </a:cubicBezTo>
                    <a:cubicBezTo>
                      <a:pt x="12" y="8"/>
                      <a:pt x="12" y="8"/>
                      <a:pt x="12" y="8"/>
                    </a:cubicBezTo>
                    <a:lnTo>
                      <a:pt x="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 name="Freeform 164"/>
              <p:cNvSpPr>
                <a:spLocks noEditPoints="1"/>
              </p:cNvSpPr>
              <p:nvPr/>
            </p:nvSpPr>
            <p:spPr bwMode="auto">
              <a:xfrm>
                <a:off x="8994579" y="2154345"/>
                <a:ext cx="115223" cy="115223"/>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2147483647 h 27"/>
                  <a:gd name="T32" fmla="*/ 2147483647 w 27"/>
                  <a:gd name="T33" fmla="*/ 2147483647 h 27"/>
                  <a:gd name="T34" fmla="*/ 2147483647 w 27"/>
                  <a:gd name="T35" fmla="*/ 214748364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27">
                    <a:moveTo>
                      <a:pt x="15" y="27"/>
                    </a:moveTo>
                    <a:cubicBezTo>
                      <a:pt x="15" y="27"/>
                      <a:pt x="15" y="27"/>
                      <a:pt x="15" y="27"/>
                    </a:cubicBezTo>
                    <a:cubicBezTo>
                      <a:pt x="14" y="27"/>
                      <a:pt x="13" y="26"/>
                      <a:pt x="12" y="26"/>
                    </a:cubicBezTo>
                    <a:cubicBezTo>
                      <a:pt x="1" y="15"/>
                      <a:pt x="1" y="15"/>
                      <a:pt x="1" y="15"/>
                    </a:cubicBezTo>
                    <a:cubicBezTo>
                      <a:pt x="0" y="14"/>
                      <a:pt x="0" y="11"/>
                      <a:pt x="1" y="10"/>
                    </a:cubicBezTo>
                    <a:cubicBezTo>
                      <a:pt x="8" y="3"/>
                      <a:pt x="8" y="3"/>
                      <a:pt x="8" y="3"/>
                    </a:cubicBezTo>
                    <a:cubicBezTo>
                      <a:pt x="11" y="0"/>
                      <a:pt x="17" y="0"/>
                      <a:pt x="20" y="3"/>
                    </a:cubicBezTo>
                    <a:cubicBezTo>
                      <a:pt x="24" y="7"/>
                      <a:pt x="24" y="7"/>
                      <a:pt x="24" y="7"/>
                    </a:cubicBezTo>
                    <a:cubicBezTo>
                      <a:pt x="27" y="10"/>
                      <a:pt x="27" y="16"/>
                      <a:pt x="24" y="19"/>
                    </a:cubicBezTo>
                    <a:cubicBezTo>
                      <a:pt x="17" y="26"/>
                      <a:pt x="17" y="26"/>
                      <a:pt x="17" y="26"/>
                    </a:cubicBezTo>
                    <a:cubicBezTo>
                      <a:pt x="17" y="26"/>
                      <a:pt x="16" y="27"/>
                      <a:pt x="15" y="27"/>
                    </a:cubicBezTo>
                    <a:close/>
                    <a:moveTo>
                      <a:pt x="9" y="12"/>
                    </a:moveTo>
                    <a:cubicBezTo>
                      <a:pt x="15" y="18"/>
                      <a:pt x="15" y="18"/>
                      <a:pt x="15" y="18"/>
                    </a:cubicBezTo>
                    <a:cubicBezTo>
                      <a:pt x="19" y="14"/>
                      <a:pt x="19" y="14"/>
                      <a:pt x="19" y="14"/>
                    </a:cubicBezTo>
                    <a:cubicBezTo>
                      <a:pt x="19" y="14"/>
                      <a:pt x="19" y="13"/>
                      <a:pt x="19" y="12"/>
                    </a:cubicBezTo>
                    <a:cubicBezTo>
                      <a:pt x="15" y="8"/>
                      <a:pt x="15" y="8"/>
                      <a:pt x="15" y="8"/>
                    </a:cubicBezTo>
                    <a:cubicBezTo>
                      <a:pt x="14" y="8"/>
                      <a:pt x="14" y="8"/>
                      <a:pt x="13" y="8"/>
                    </a:cubicBez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 name="Freeform 165"/>
              <p:cNvSpPr>
                <a:spLocks/>
              </p:cNvSpPr>
              <p:nvPr/>
            </p:nvSpPr>
            <p:spPr bwMode="auto">
              <a:xfrm>
                <a:off x="8413663" y="2744863"/>
                <a:ext cx="105621" cy="105621"/>
              </a:xfrm>
              <a:custGeom>
                <a:avLst/>
                <a:gdLst>
                  <a:gd name="T0" fmla="*/ 0 w 44"/>
                  <a:gd name="T1" fmla="*/ 2147483647 h 44"/>
                  <a:gd name="T2" fmla="*/ 2147483647 w 44"/>
                  <a:gd name="T3" fmla="*/ 2147483647 h 44"/>
                  <a:gd name="T4" fmla="*/ 2147483647 w 44"/>
                  <a:gd name="T5" fmla="*/ 0 h 44"/>
                  <a:gd name="T6" fmla="*/ 0 w 44"/>
                  <a:gd name="T7" fmla="*/ 2147483647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44">
                    <a:moveTo>
                      <a:pt x="0" y="44"/>
                    </a:moveTo>
                    <a:lnTo>
                      <a:pt x="44" y="19"/>
                    </a:lnTo>
                    <a:lnTo>
                      <a:pt x="25" y="0"/>
                    </a:lnTo>
                    <a:lnTo>
                      <a:pt x="0" y="44"/>
                    </a:lnTo>
                    <a:close/>
                  </a:path>
                </a:pathLst>
              </a:custGeom>
              <a:solidFill>
                <a:srgbClr val="CAB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 name="Freeform 166"/>
              <p:cNvSpPr>
                <a:spLocks noEditPoints="1"/>
              </p:cNvSpPr>
              <p:nvPr/>
            </p:nvSpPr>
            <p:spPr bwMode="auto">
              <a:xfrm>
                <a:off x="8396860" y="2725659"/>
                <a:ext cx="139228" cy="141628"/>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0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3">
                    <a:moveTo>
                      <a:pt x="4" y="33"/>
                    </a:moveTo>
                    <a:cubicBezTo>
                      <a:pt x="3" y="33"/>
                      <a:pt x="2" y="32"/>
                      <a:pt x="2" y="31"/>
                    </a:cubicBezTo>
                    <a:cubicBezTo>
                      <a:pt x="1" y="30"/>
                      <a:pt x="0" y="29"/>
                      <a:pt x="1" y="27"/>
                    </a:cubicBezTo>
                    <a:cubicBezTo>
                      <a:pt x="15" y="2"/>
                      <a:pt x="15" y="2"/>
                      <a:pt x="15" y="2"/>
                    </a:cubicBezTo>
                    <a:cubicBezTo>
                      <a:pt x="16" y="1"/>
                      <a:pt x="17" y="1"/>
                      <a:pt x="18" y="0"/>
                    </a:cubicBezTo>
                    <a:cubicBezTo>
                      <a:pt x="19" y="0"/>
                      <a:pt x="20" y="1"/>
                      <a:pt x="21" y="1"/>
                    </a:cubicBezTo>
                    <a:cubicBezTo>
                      <a:pt x="32" y="12"/>
                      <a:pt x="32" y="12"/>
                      <a:pt x="32" y="12"/>
                    </a:cubicBezTo>
                    <a:cubicBezTo>
                      <a:pt x="33" y="13"/>
                      <a:pt x="33" y="14"/>
                      <a:pt x="33" y="15"/>
                    </a:cubicBezTo>
                    <a:cubicBezTo>
                      <a:pt x="33" y="16"/>
                      <a:pt x="32" y="17"/>
                      <a:pt x="31" y="18"/>
                    </a:cubicBezTo>
                    <a:cubicBezTo>
                      <a:pt x="6" y="32"/>
                      <a:pt x="6" y="32"/>
                      <a:pt x="6" y="32"/>
                    </a:cubicBezTo>
                    <a:cubicBezTo>
                      <a:pt x="6" y="32"/>
                      <a:pt x="5" y="33"/>
                      <a:pt x="4" y="33"/>
                    </a:cubicBezTo>
                    <a:close/>
                    <a:moveTo>
                      <a:pt x="19" y="10"/>
                    </a:moveTo>
                    <a:cubicBezTo>
                      <a:pt x="14" y="19"/>
                      <a:pt x="14" y="19"/>
                      <a:pt x="14" y="19"/>
                    </a:cubicBezTo>
                    <a:cubicBezTo>
                      <a:pt x="23" y="14"/>
                      <a:pt x="23" y="14"/>
                      <a:pt x="23" y="14"/>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 name="组合 22"/>
            <p:cNvGrpSpPr>
              <a:grpSpLocks/>
            </p:cNvGrpSpPr>
            <p:nvPr/>
          </p:nvGrpSpPr>
          <p:grpSpPr bwMode="auto">
            <a:xfrm>
              <a:off x="5319418" y="2255178"/>
              <a:ext cx="799841" cy="741774"/>
              <a:chOff x="3533488" y="2149544"/>
              <a:chExt cx="1857971" cy="940988"/>
            </a:xfrm>
          </p:grpSpPr>
          <p:sp>
            <p:nvSpPr>
              <p:cNvPr id="45" name="Freeform 254"/>
              <p:cNvSpPr>
                <a:spLocks/>
              </p:cNvSpPr>
              <p:nvPr/>
            </p:nvSpPr>
            <p:spPr bwMode="auto">
              <a:xfrm>
                <a:off x="3982378" y="2452004"/>
                <a:ext cx="957791" cy="350470"/>
              </a:xfrm>
              <a:custGeom>
                <a:avLst/>
                <a:gdLst>
                  <a:gd name="T0" fmla="*/ 0 w 226"/>
                  <a:gd name="T1" fmla="*/ 0 h 83"/>
                  <a:gd name="T2" fmla="*/ 0 w 226"/>
                  <a:gd name="T3" fmla="*/ 2147483647 h 83"/>
                  <a:gd name="T4" fmla="*/ 2147483647 w 226"/>
                  <a:gd name="T5" fmla="*/ 2147483647 h 83"/>
                  <a:gd name="T6" fmla="*/ 2147483647 w 226"/>
                  <a:gd name="T7" fmla="*/ 2147483647 h 83"/>
                  <a:gd name="T8" fmla="*/ 2147483647 w 226"/>
                  <a:gd name="T9" fmla="*/ 2147483647 h 83"/>
                  <a:gd name="T10" fmla="*/ 0 w 226"/>
                  <a:gd name="T11" fmla="*/ 0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 h="83">
                    <a:moveTo>
                      <a:pt x="0" y="0"/>
                    </a:moveTo>
                    <a:cubicBezTo>
                      <a:pt x="0" y="66"/>
                      <a:pt x="0" y="66"/>
                      <a:pt x="0" y="66"/>
                    </a:cubicBezTo>
                    <a:cubicBezTo>
                      <a:pt x="0" y="75"/>
                      <a:pt x="50" y="82"/>
                      <a:pt x="112" y="83"/>
                    </a:cubicBezTo>
                    <a:cubicBezTo>
                      <a:pt x="175" y="83"/>
                      <a:pt x="225" y="77"/>
                      <a:pt x="225" y="68"/>
                    </a:cubicBezTo>
                    <a:cubicBezTo>
                      <a:pt x="226" y="1"/>
                      <a:pt x="226" y="1"/>
                      <a:pt x="226" y="1"/>
                    </a:cubicBezTo>
                    <a:lnTo>
                      <a:pt x="0" y="0"/>
                    </a:lnTo>
                    <a:close/>
                  </a:path>
                </a:pathLst>
              </a:custGeom>
              <a:solidFill>
                <a:srgbClr val="3937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6" name="Freeform 255"/>
              <p:cNvSpPr>
                <a:spLocks noEditPoints="1"/>
              </p:cNvSpPr>
              <p:nvPr/>
            </p:nvSpPr>
            <p:spPr bwMode="auto">
              <a:xfrm>
                <a:off x="3965574" y="2435201"/>
                <a:ext cx="988998" cy="381676"/>
              </a:xfrm>
              <a:custGeom>
                <a:avLst/>
                <a:gdLst>
                  <a:gd name="T0" fmla="*/ 2147483647 w 233"/>
                  <a:gd name="T1" fmla="*/ 2147483647 h 90"/>
                  <a:gd name="T2" fmla="*/ 2147483647 w 233"/>
                  <a:gd name="T3" fmla="*/ 2147483647 h 90"/>
                  <a:gd name="T4" fmla="*/ 2147483647 w 233"/>
                  <a:gd name="T5" fmla="*/ 2147483647 h 90"/>
                  <a:gd name="T6" fmla="*/ 0 w 233"/>
                  <a:gd name="T7" fmla="*/ 2147483647 h 90"/>
                  <a:gd name="T8" fmla="*/ 2147483647 w 233"/>
                  <a:gd name="T9" fmla="*/ 2147483647 h 90"/>
                  <a:gd name="T10" fmla="*/ 2147483647 w 233"/>
                  <a:gd name="T11" fmla="*/ 0 h 90"/>
                  <a:gd name="T12" fmla="*/ 2147483647 w 233"/>
                  <a:gd name="T13" fmla="*/ 2147483647 h 90"/>
                  <a:gd name="T14" fmla="*/ 2147483647 w 233"/>
                  <a:gd name="T15" fmla="*/ 2147483647 h 90"/>
                  <a:gd name="T16" fmla="*/ 2147483647 w 233"/>
                  <a:gd name="T17" fmla="*/ 2147483647 h 90"/>
                  <a:gd name="T18" fmla="*/ 2147483647 w 233"/>
                  <a:gd name="T19" fmla="*/ 2147483647 h 90"/>
                  <a:gd name="T20" fmla="*/ 2147483647 w 233"/>
                  <a:gd name="T21" fmla="*/ 2147483647 h 90"/>
                  <a:gd name="T22" fmla="*/ 2147483647 w 233"/>
                  <a:gd name="T23" fmla="*/ 2147483647 h 90"/>
                  <a:gd name="T24" fmla="*/ 2147483647 w 233"/>
                  <a:gd name="T25" fmla="*/ 2147483647 h 90"/>
                  <a:gd name="T26" fmla="*/ 2147483647 w 233"/>
                  <a:gd name="T27" fmla="*/ 2147483647 h 90"/>
                  <a:gd name="T28" fmla="*/ 2147483647 w 233"/>
                  <a:gd name="T29" fmla="*/ 2147483647 h 90"/>
                  <a:gd name="T30" fmla="*/ 2147483647 w 233"/>
                  <a:gd name="T31" fmla="*/ 2147483647 h 90"/>
                  <a:gd name="T32" fmla="*/ 2147483647 w 233"/>
                  <a:gd name="T33" fmla="*/ 2147483647 h 90"/>
                  <a:gd name="T34" fmla="*/ 2147483647 w 233"/>
                  <a:gd name="T35" fmla="*/ 2147483647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 h="90">
                    <a:moveTo>
                      <a:pt x="123" y="90"/>
                    </a:moveTo>
                    <a:cubicBezTo>
                      <a:pt x="123" y="90"/>
                      <a:pt x="123" y="90"/>
                      <a:pt x="123" y="90"/>
                    </a:cubicBezTo>
                    <a:cubicBezTo>
                      <a:pt x="121" y="90"/>
                      <a:pt x="119" y="90"/>
                      <a:pt x="116" y="90"/>
                    </a:cubicBezTo>
                    <a:cubicBezTo>
                      <a:pt x="105" y="90"/>
                      <a:pt x="0" y="89"/>
                      <a:pt x="0" y="70"/>
                    </a:cubicBezTo>
                    <a:cubicBezTo>
                      <a:pt x="1" y="4"/>
                      <a:pt x="1" y="4"/>
                      <a:pt x="1" y="4"/>
                    </a:cubicBezTo>
                    <a:cubicBezTo>
                      <a:pt x="1" y="2"/>
                      <a:pt x="2" y="0"/>
                      <a:pt x="4" y="0"/>
                    </a:cubicBezTo>
                    <a:cubicBezTo>
                      <a:pt x="230" y="2"/>
                      <a:pt x="230" y="2"/>
                      <a:pt x="230" y="2"/>
                    </a:cubicBezTo>
                    <a:cubicBezTo>
                      <a:pt x="231" y="2"/>
                      <a:pt x="232" y="2"/>
                      <a:pt x="232" y="3"/>
                    </a:cubicBezTo>
                    <a:cubicBezTo>
                      <a:pt x="233" y="4"/>
                      <a:pt x="233" y="4"/>
                      <a:pt x="233" y="5"/>
                    </a:cubicBezTo>
                    <a:cubicBezTo>
                      <a:pt x="233" y="72"/>
                      <a:pt x="233" y="72"/>
                      <a:pt x="233" y="72"/>
                    </a:cubicBezTo>
                    <a:cubicBezTo>
                      <a:pt x="233" y="89"/>
                      <a:pt x="141" y="90"/>
                      <a:pt x="123" y="90"/>
                    </a:cubicBezTo>
                    <a:close/>
                    <a:moveTo>
                      <a:pt x="7" y="70"/>
                    </a:moveTo>
                    <a:cubicBezTo>
                      <a:pt x="12" y="75"/>
                      <a:pt x="52" y="82"/>
                      <a:pt x="117" y="83"/>
                    </a:cubicBezTo>
                    <a:cubicBezTo>
                      <a:pt x="119" y="83"/>
                      <a:pt x="121" y="83"/>
                      <a:pt x="123" y="83"/>
                    </a:cubicBezTo>
                    <a:cubicBezTo>
                      <a:pt x="184" y="83"/>
                      <a:pt x="222" y="76"/>
                      <a:pt x="226" y="72"/>
                    </a:cubicBezTo>
                    <a:cubicBezTo>
                      <a:pt x="226" y="9"/>
                      <a:pt x="226" y="9"/>
                      <a:pt x="226" y="9"/>
                    </a:cubicBezTo>
                    <a:cubicBezTo>
                      <a:pt x="8" y="7"/>
                      <a:pt x="8" y="7"/>
                      <a:pt x="8" y="7"/>
                    </a:cubicBezTo>
                    <a:lnTo>
                      <a:pt x="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7" name="Freeform 256"/>
              <p:cNvSpPr>
                <a:spLocks/>
              </p:cNvSpPr>
              <p:nvPr/>
            </p:nvSpPr>
            <p:spPr bwMode="auto">
              <a:xfrm>
                <a:off x="3550292" y="2161546"/>
                <a:ext cx="1826765" cy="436887"/>
              </a:xfrm>
              <a:custGeom>
                <a:avLst/>
                <a:gdLst>
                  <a:gd name="T0" fmla="*/ 2147483647 w 761"/>
                  <a:gd name="T1" fmla="*/ 0 h 182"/>
                  <a:gd name="T2" fmla="*/ 0 w 761"/>
                  <a:gd name="T3" fmla="*/ 2147483647 h 182"/>
                  <a:gd name="T4" fmla="*/ 2147483647 w 761"/>
                  <a:gd name="T5" fmla="*/ 2147483647 h 182"/>
                  <a:gd name="T6" fmla="*/ 2147483647 w 761"/>
                  <a:gd name="T7" fmla="*/ 2147483647 h 182"/>
                  <a:gd name="T8" fmla="*/ 2147483647 w 76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1" h="182">
                    <a:moveTo>
                      <a:pt x="382" y="0"/>
                    </a:moveTo>
                    <a:lnTo>
                      <a:pt x="0" y="89"/>
                    </a:lnTo>
                    <a:lnTo>
                      <a:pt x="380" y="182"/>
                    </a:lnTo>
                    <a:lnTo>
                      <a:pt x="761" y="96"/>
                    </a:lnTo>
                    <a:lnTo>
                      <a:pt x="382" y="0"/>
                    </a:lnTo>
                    <a:close/>
                  </a:path>
                </a:pathLst>
              </a:custGeom>
              <a:solidFill>
                <a:srgbClr val="504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8" name="Freeform 257"/>
              <p:cNvSpPr>
                <a:spLocks noEditPoints="1"/>
              </p:cNvSpPr>
              <p:nvPr/>
            </p:nvSpPr>
            <p:spPr bwMode="auto">
              <a:xfrm>
                <a:off x="3533488" y="2149544"/>
                <a:ext cx="1857971" cy="468093"/>
              </a:xfrm>
              <a:custGeom>
                <a:avLst/>
                <a:gdLst>
                  <a:gd name="T0" fmla="*/ 2147483647 w 438"/>
                  <a:gd name="T1" fmla="*/ 2147483647 h 110"/>
                  <a:gd name="T2" fmla="*/ 2147483647 w 438"/>
                  <a:gd name="T3" fmla="*/ 2147483647 h 110"/>
                  <a:gd name="T4" fmla="*/ 2147483647 w 438"/>
                  <a:gd name="T5" fmla="*/ 2147483647 h 110"/>
                  <a:gd name="T6" fmla="*/ 0 w 438"/>
                  <a:gd name="T7" fmla="*/ 2147483647 h 110"/>
                  <a:gd name="T8" fmla="*/ 2147483647 w 438"/>
                  <a:gd name="T9" fmla="*/ 2147483647 h 110"/>
                  <a:gd name="T10" fmla="*/ 2147483647 w 438"/>
                  <a:gd name="T11" fmla="*/ 0 h 110"/>
                  <a:gd name="T12" fmla="*/ 2147483647 w 438"/>
                  <a:gd name="T13" fmla="*/ 0 h 110"/>
                  <a:gd name="T14" fmla="*/ 2147483647 w 438"/>
                  <a:gd name="T15" fmla="*/ 2147483647 h 110"/>
                  <a:gd name="T16" fmla="*/ 2147483647 w 438"/>
                  <a:gd name="T17" fmla="*/ 2147483647 h 110"/>
                  <a:gd name="T18" fmla="*/ 2147483647 w 438"/>
                  <a:gd name="T19" fmla="*/ 2147483647 h 110"/>
                  <a:gd name="T20" fmla="*/ 2147483647 w 438"/>
                  <a:gd name="T21" fmla="*/ 2147483647 h 110"/>
                  <a:gd name="T22" fmla="*/ 2147483647 w 438"/>
                  <a:gd name="T23" fmla="*/ 2147483647 h 110"/>
                  <a:gd name="T24" fmla="*/ 2147483647 w 438"/>
                  <a:gd name="T25" fmla="*/ 2147483647 h 110"/>
                  <a:gd name="T26" fmla="*/ 2147483647 w 438"/>
                  <a:gd name="T27" fmla="*/ 2147483647 h 110"/>
                  <a:gd name="T28" fmla="*/ 2147483647 w 438"/>
                  <a:gd name="T29" fmla="*/ 2147483647 h 110"/>
                  <a:gd name="T30" fmla="*/ 2147483647 w 438"/>
                  <a:gd name="T31" fmla="*/ 2147483647 h 110"/>
                  <a:gd name="T32" fmla="*/ 2147483647 w 438"/>
                  <a:gd name="T33" fmla="*/ 214748364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 h="110">
                    <a:moveTo>
                      <a:pt x="219" y="110"/>
                    </a:moveTo>
                    <a:cubicBezTo>
                      <a:pt x="219" y="110"/>
                      <a:pt x="218" y="110"/>
                      <a:pt x="218" y="110"/>
                    </a:cubicBezTo>
                    <a:cubicBezTo>
                      <a:pt x="3" y="57"/>
                      <a:pt x="3" y="57"/>
                      <a:pt x="3" y="57"/>
                    </a:cubicBezTo>
                    <a:cubicBezTo>
                      <a:pt x="1" y="56"/>
                      <a:pt x="0" y="55"/>
                      <a:pt x="0" y="53"/>
                    </a:cubicBezTo>
                    <a:cubicBezTo>
                      <a:pt x="0" y="51"/>
                      <a:pt x="1" y="50"/>
                      <a:pt x="3" y="50"/>
                    </a:cubicBezTo>
                    <a:cubicBezTo>
                      <a:pt x="219" y="0"/>
                      <a:pt x="219" y="0"/>
                      <a:pt x="219" y="0"/>
                    </a:cubicBezTo>
                    <a:cubicBezTo>
                      <a:pt x="219" y="0"/>
                      <a:pt x="220" y="0"/>
                      <a:pt x="221" y="0"/>
                    </a:cubicBezTo>
                    <a:cubicBezTo>
                      <a:pt x="436" y="53"/>
                      <a:pt x="436" y="53"/>
                      <a:pt x="436" y="53"/>
                    </a:cubicBezTo>
                    <a:cubicBezTo>
                      <a:pt x="437" y="53"/>
                      <a:pt x="438" y="55"/>
                      <a:pt x="438" y="57"/>
                    </a:cubicBezTo>
                    <a:cubicBezTo>
                      <a:pt x="438" y="58"/>
                      <a:pt x="437" y="60"/>
                      <a:pt x="435" y="60"/>
                    </a:cubicBezTo>
                    <a:cubicBezTo>
                      <a:pt x="220" y="110"/>
                      <a:pt x="220" y="110"/>
                      <a:pt x="220" y="110"/>
                    </a:cubicBezTo>
                    <a:cubicBezTo>
                      <a:pt x="219" y="110"/>
                      <a:pt x="219" y="110"/>
                      <a:pt x="219" y="110"/>
                    </a:cubicBezTo>
                    <a:close/>
                    <a:moveTo>
                      <a:pt x="19" y="53"/>
                    </a:moveTo>
                    <a:cubicBezTo>
                      <a:pt x="219" y="102"/>
                      <a:pt x="219" y="102"/>
                      <a:pt x="219" y="102"/>
                    </a:cubicBezTo>
                    <a:cubicBezTo>
                      <a:pt x="419" y="56"/>
                      <a:pt x="419" y="56"/>
                      <a:pt x="419" y="56"/>
                    </a:cubicBezTo>
                    <a:cubicBezTo>
                      <a:pt x="220" y="7"/>
                      <a:pt x="220" y="7"/>
                      <a:pt x="220" y="7"/>
                    </a:cubicBezTo>
                    <a:lnTo>
                      <a:pt x="1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9" name="Freeform 258"/>
              <p:cNvSpPr>
                <a:spLocks/>
              </p:cNvSpPr>
              <p:nvPr/>
            </p:nvSpPr>
            <p:spPr bwMode="auto">
              <a:xfrm>
                <a:off x="4445670" y="2365587"/>
                <a:ext cx="415283" cy="492098"/>
              </a:xfrm>
              <a:custGeom>
                <a:avLst/>
                <a:gdLst>
                  <a:gd name="T0" fmla="*/ 2147483647 w 98"/>
                  <a:gd name="T1" fmla="*/ 2147483647 h 116"/>
                  <a:gd name="T2" fmla="*/ 2147483647 w 98"/>
                  <a:gd name="T3" fmla="*/ 2147483647 h 116"/>
                  <a:gd name="T4" fmla="*/ 2147483647 w 98"/>
                  <a:gd name="T5" fmla="*/ 2147483647 h 116"/>
                  <a:gd name="T6" fmla="*/ 2147483647 w 98"/>
                  <a:gd name="T7" fmla="*/ 2147483647 h 116"/>
                  <a:gd name="T8" fmla="*/ 2147483647 w 98"/>
                  <a:gd name="T9" fmla="*/ 2147483647 h 116"/>
                  <a:gd name="T10" fmla="*/ 2147483647 w 98"/>
                  <a:gd name="T11" fmla="*/ 2147483647 h 116"/>
                  <a:gd name="T12" fmla="*/ 2147483647 w 98"/>
                  <a:gd name="T13" fmla="*/ 0 h 116"/>
                  <a:gd name="T14" fmla="*/ 2147483647 w 98"/>
                  <a:gd name="T15" fmla="*/ 2147483647 h 116"/>
                  <a:gd name="T16" fmla="*/ 2147483647 w 98"/>
                  <a:gd name="T17" fmla="*/ 2147483647 h 116"/>
                  <a:gd name="T18" fmla="*/ 2147483647 w 98"/>
                  <a:gd name="T19" fmla="*/ 2147483647 h 116"/>
                  <a:gd name="T20" fmla="*/ 2147483647 w 98"/>
                  <a:gd name="T21" fmla="*/ 2147483647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116">
                    <a:moveTo>
                      <a:pt x="94" y="116"/>
                    </a:moveTo>
                    <a:cubicBezTo>
                      <a:pt x="94" y="116"/>
                      <a:pt x="94" y="116"/>
                      <a:pt x="94" y="116"/>
                    </a:cubicBezTo>
                    <a:cubicBezTo>
                      <a:pt x="92" y="116"/>
                      <a:pt x="90" y="115"/>
                      <a:pt x="90" y="113"/>
                    </a:cubicBezTo>
                    <a:cubicBezTo>
                      <a:pt x="91" y="37"/>
                      <a:pt x="91" y="37"/>
                      <a:pt x="91" y="37"/>
                    </a:cubicBezTo>
                    <a:cubicBezTo>
                      <a:pt x="3" y="7"/>
                      <a:pt x="3" y="7"/>
                      <a:pt x="3" y="7"/>
                    </a:cubicBezTo>
                    <a:cubicBezTo>
                      <a:pt x="1" y="7"/>
                      <a:pt x="0" y="5"/>
                      <a:pt x="1" y="3"/>
                    </a:cubicBezTo>
                    <a:cubicBezTo>
                      <a:pt x="1" y="1"/>
                      <a:pt x="4" y="0"/>
                      <a:pt x="5" y="0"/>
                    </a:cubicBezTo>
                    <a:cubicBezTo>
                      <a:pt x="95" y="31"/>
                      <a:pt x="95" y="31"/>
                      <a:pt x="95" y="31"/>
                    </a:cubicBezTo>
                    <a:cubicBezTo>
                      <a:pt x="97" y="31"/>
                      <a:pt x="98" y="33"/>
                      <a:pt x="98" y="34"/>
                    </a:cubicBezTo>
                    <a:cubicBezTo>
                      <a:pt x="97" y="113"/>
                      <a:pt x="97" y="113"/>
                      <a:pt x="97" y="113"/>
                    </a:cubicBezTo>
                    <a:cubicBezTo>
                      <a:pt x="97" y="115"/>
                      <a:pt x="96" y="116"/>
                      <a:pt x="94" y="1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0" name="Freeform 259"/>
              <p:cNvSpPr>
                <a:spLocks/>
              </p:cNvSpPr>
              <p:nvPr/>
            </p:nvSpPr>
            <p:spPr bwMode="auto">
              <a:xfrm>
                <a:off x="4793740" y="2845683"/>
                <a:ext cx="96019" cy="228046"/>
              </a:xfrm>
              <a:custGeom>
                <a:avLst/>
                <a:gdLst>
                  <a:gd name="T0" fmla="*/ 2147483647 w 23"/>
                  <a:gd name="T1" fmla="*/ 2147483647 h 54"/>
                  <a:gd name="T2" fmla="*/ 2147483647 w 23"/>
                  <a:gd name="T3" fmla="*/ 2147483647 h 54"/>
                  <a:gd name="T4" fmla="*/ 2147483647 w 23"/>
                  <a:gd name="T5" fmla="*/ 2147483647 h 54"/>
                  <a:gd name="T6" fmla="*/ 2147483647 w 23"/>
                  <a:gd name="T7" fmla="*/ 0 h 54"/>
                  <a:gd name="T8" fmla="*/ 2147483647 w 23"/>
                  <a:gd name="T9" fmla="*/ 214748364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54">
                    <a:moveTo>
                      <a:pt x="23" y="16"/>
                    </a:moveTo>
                    <a:cubicBezTo>
                      <a:pt x="22" y="31"/>
                      <a:pt x="11" y="54"/>
                      <a:pt x="11" y="54"/>
                    </a:cubicBezTo>
                    <a:cubicBezTo>
                      <a:pt x="11" y="54"/>
                      <a:pt x="0" y="31"/>
                      <a:pt x="1" y="16"/>
                    </a:cubicBezTo>
                    <a:cubicBezTo>
                      <a:pt x="1" y="2"/>
                      <a:pt x="6" y="0"/>
                      <a:pt x="12" y="0"/>
                    </a:cubicBezTo>
                    <a:cubicBezTo>
                      <a:pt x="18" y="0"/>
                      <a:pt x="23" y="3"/>
                      <a:pt x="23" y="16"/>
                    </a:cubicBezTo>
                    <a:close/>
                  </a:path>
                </a:pathLst>
              </a:custGeom>
              <a:solidFill>
                <a:srgbClr val="3937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1" name="Freeform 260"/>
              <p:cNvSpPr>
                <a:spLocks noEditPoints="1"/>
              </p:cNvSpPr>
              <p:nvPr/>
            </p:nvSpPr>
            <p:spPr bwMode="auto">
              <a:xfrm>
                <a:off x="4779337" y="2828880"/>
                <a:ext cx="124825" cy="261652"/>
              </a:xfrm>
              <a:custGeom>
                <a:avLst/>
                <a:gdLst>
                  <a:gd name="T0" fmla="*/ 2147483647 w 29"/>
                  <a:gd name="T1" fmla="*/ 2147483647 h 62"/>
                  <a:gd name="T2" fmla="*/ 2147483647 w 29"/>
                  <a:gd name="T3" fmla="*/ 2147483647 h 62"/>
                  <a:gd name="T4" fmla="*/ 2147483647 w 29"/>
                  <a:gd name="T5" fmla="*/ 2147483647 h 62"/>
                  <a:gd name="T6" fmla="*/ 0 w 29"/>
                  <a:gd name="T7" fmla="*/ 2147483647 h 62"/>
                  <a:gd name="T8" fmla="*/ 2147483647 w 29"/>
                  <a:gd name="T9" fmla="*/ 0 h 62"/>
                  <a:gd name="T10" fmla="*/ 2147483647 w 29"/>
                  <a:gd name="T11" fmla="*/ 2147483647 h 62"/>
                  <a:gd name="T12" fmla="*/ 2147483647 w 29"/>
                  <a:gd name="T13" fmla="*/ 2147483647 h 62"/>
                  <a:gd name="T14" fmla="*/ 2147483647 w 29"/>
                  <a:gd name="T15" fmla="*/ 2147483647 h 62"/>
                  <a:gd name="T16" fmla="*/ 2147483647 w 29"/>
                  <a:gd name="T17" fmla="*/ 2147483647 h 62"/>
                  <a:gd name="T18" fmla="*/ 2147483647 w 29"/>
                  <a:gd name="T19" fmla="*/ 2147483647 h 62"/>
                  <a:gd name="T20" fmla="*/ 2147483647 w 29"/>
                  <a:gd name="T21" fmla="*/ 2147483647 h 62"/>
                  <a:gd name="T22" fmla="*/ 2147483647 w 29"/>
                  <a:gd name="T23" fmla="*/ 2147483647 h 62"/>
                  <a:gd name="T24" fmla="*/ 2147483647 w 29"/>
                  <a:gd name="T25" fmla="*/ 2147483647 h 62"/>
                  <a:gd name="T26" fmla="*/ 2147483647 w 29"/>
                  <a:gd name="T27" fmla="*/ 2147483647 h 62"/>
                  <a:gd name="T28" fmla="*/ 2147483647 w 29"/>
                  <a:gd name="T29" fmla="*/ 2147483647 h 62"/>
                  <a:gd name="T30" fmla="*/ 2147483647 w 29"/>
                  <a:gd name="T31" fmla="*/ 214748364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2">
                    <a:moveTo>
                      <a:pt x="14" y="62"/>
                    </a:moveTo>
                    <a:cubicBezTo>
                      <a:pt x="14" y="62"/>
                      <a:pt x="14" y="62"/>
                      <a:pt x="14" y="62"/>
                    </a:cubicBezTo>
                    <a:cubicBezTo>
                      <a:pt x="13" y="62"/>
                      <a:pt x="12" y="61"/>
                      <a:pt x="11" y="60"/>
                    </a:cubicBezTo>
                    <a:cubicBezTo>
                      <a:pt x="11" y="59"/>
                      <a:pt x="0" y="35"/>
                      <a:pt x="0" y="20"/>
                    </a:cubicBezTo>
                    <a:cubicBezTo>
                      <a:pt x="0" y="6"/>
                      <a:pt x="5" y="0"/>
                      <a:pt x="15" y="0"/>
                    </a:cubicBezTo>
                    <a:cubicBezTo>
                      <a:pt x="19" y="0"/>
                      <a:pt x="23" y="1"/>
                      <a:pt x="25" y="4"/>
                    </a:cubicBezTo>
                    <a:cubicBezTo>
                      <a:pt x="28" y="8"/>
                      <a:pt x="29" y="13"/>
                      <a:pt x="29" y="20"/>
                    </a:cubicBezTo>
                    <a:cubicBezTo>
                      <a:pt x="29" y="36"/>
                      <a:pt x="18" y="59"/>
                      <a:pt x="17" y="60"/>
                    </a:cubicBezTo>
                    <a:cubicBezTo>
                      <a:pt x="17" y="61"/>
                      <a:pt x="16" y="62"/>
                      <a:pt x="14" y="62"/>
                    </a:cubicBezTo>
                    <a:close/>
                    <a:moveTo>
                      <a:pt x="15" y="7"/>
                    </a:moveTo>
                    <a:cubicBezTo>
                      <a:pt x="12" y="7"/>
                      <a:pt x="7" y="7"/>
                      <a:pt x="7" y="20"/>
                    </a:cubicBezTo>
                    <a:cubicBezTo>
                      <a:pt x="7" y="29"/>
                      <a:pt x="11" y="41"/>
                      <a:pt x="14" y="49"/>
                    </a:cubicBezTo>
                    <a:cubicBezTo>
                      <a:pt x="18" y="41"/>
                      <a:pt x="22" y="29"/>
                      <a:pt x="22" y="20"/>
                    </a:cubicBezTo>
                    <a:cubicBezTo>
                      <a:pt x="22" y="15"/>
                      <a:pt x="21" y="11"/>
                      <a:pt x="20" y="9"/>
                    </a:cubicBezTo>
                    <a:cubicBezTo>
                      <a:pt x="19" y="8"/>
                      <a:pt x="18" y="7"/>
                      <a:pt x="15" y="7"/>
                    </a:cubicBezTo>
                    <a:cubicBezTo>
                      <a:pt x="15" y="7"/>
                      <a:pt x="15" y="7"/>
                      <a:pt x="15"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1" name="组合 169"/>
            <p:cNvGrpSpPr>
              <a:grpSpLocks/>
            </p:cNvGrpSpPr>
            <p:nvPr/>
          </p:nvGrpSpPr>
          <p:grpSpPr bwMode="auto">
            <a:xfrm>
              <a:off x="7500527" y="2244876"/>
              <a:ext cx="811363" cy="525706"/>
              <a:chOff x="5525886" y="2281570"/>
              <a:chExt cx="1505101" cy="720145"/>
            </a:xfrm>
          </p:grpSpPr>
          <p:sp>
            <p:nvSpPr>
              <p:cNvPr id="33" name="Freeform 242"/>
              <p:cNvSpPr>
                <a:spLocks/>
              </p:cNvSpPr>
              <p:nvPr/>
            </p:nvSpPr>
            <p:spPr bwMode="auto">
              <a:xfrm>
                <a:off x="5542690" y="2303175"/>
                <a:ext cx="1425885" cy="631326"/>
              </a:xfrm>
              <a:custGeom>
                <a:avLst/>
                <a:gdLst>
                  <a:gd name="T0" fmla="*/ 2147483647 w 336"/>
                  <a:gd name="T1" fmla="*/ 2147483647 h 149"/>
                  <a:gd name="T2" fmla="*/ 2147483647 w 336"/>
                  <a:gd name="T3" fmla="*/ 2147483647 h 149"/>
                  <a:gd name="T4" fmla="*/ 2147483647 w 336"/>
                  <a:gd name="T5" fmla="*/ 2147483647 h 149"/>
                  <a:gd name="T6" fmla="*/ 2147483647 w 336"/>
                  <a:gd name="T7" fmla="*/ 2147483647 h 149"/>
                  <a:gd name="T8" fmla="*/ 2147483647 w 336"/>
                  <a:gd name="T9" fmla="*/ 0 h 149"/>
                  <a:gd name="T10" fmla="*/ 2147483647 w 336"/>
                  <a:gd name="T11" fmla="*/ 2147483647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149">
                    <a:moveTo>
                      <a:pt x="14" y="93"/>
                    </a:moveTo>
                    <a:cubicBezTo>
                      <a:pt x="4" y="96"/>
                      <a:pt x="0" y="110"/>
                      <a:pt x="4" y="125"/>
                    </a:cubicBezTo>
                    <a:cubicBezTo>
                      <a:pt x="9" y="139"/>
                      <a:pt x="20" y="149"/>
                      <a:pt x="30" y="146"/>
                    </a:cubicBezTo>
                    <a:cubicBezTo>
                      <a:pt x="336" y="52"/>
                      <a:pt x="336" y="52"/>
                      <a:pt x="336" y="52"/>
                    </a:cubicBezTo>
                    <a:cubicBezTo>
                      <a:pt x="320" y="0"/>
                      <a:pt x="320" y="0"/>
                      <a:pt x="320" y="0"/>
                    </a:cubicBezTo>
                    <a:lnTo>
                      <a:pt x="14" y="93"/>
                    </a:lnTo>
                    <a:close/>
                  </a:path>
                </a:pathLst>
              </a:custGeom>
              <a:solidFill>
                <a:srgbClr val="ED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4" name="Freeform 243"/>
              <p:cNvSpPr>
                <a:spLocks noEditPoints="1"/>
              </p:cNvSpPr>
              <p:nvPr/>
            </p:nvSpPr>
            <p:spPr bwMode="auto">
              <a:xfrm>
                <a:off x="5525886" y="2286371"/>
                <a:ext cx="1454691" cy="652930"/>
              </a:xfrm>
              <a:custGeom>
                <a:avLst/>
                <a:gdLst>
                  <a:gd name="T0" fmla="*/ 2147483647 w 343"/>
                  <a:gd name="T1" fmla="*/ 2147483647 h 154"/>
                  <a:gd name="T2" fmla="*/ 2147483647 w 343"/>
                  <a:gd name="T3" fmla="*/ 2147483647 h 154"/>
                  <a:gd name="T4" fmla="*/ 2147483647 w 343"/>
                  <a:gd name="T5" fmla="*/ 2147483647 h 154"/>
                  <a:gd name="T6" fmla="*/ 2147483647 w 343"/>
                  <a:gd name="T7" fmla="*/ 0 h 154"/>
                  <a:gd name="T8" fmla="*/ 2147483647 w 343"/>
                  <a:gd name="T9" fmla="*/ 2147483647 h 154"/>
                  <a:gd name="T10" fmla="*/ 2147483647 w 343"/>
                  <a:gd name="T11" fmla="*/ 2147483647 h 154"/>
                  <a:gd name="T12" fmla="*/ 2147483647 w 343"/>
                  <a:gd name="T13" fmla="*/ 2147483647 h 154"/>
                  <a:gd name="T14" fmla="*/ 2147483647 w 343"/>
                  <a:gd name="T15" fmla="*/ 2147483647 h 154"/>
                  <a:gd name="T16" fmla="*/ 2147483647 w 343"/>
                  <a:gd name="T17" fmla="*/ 2147483647 h 154"/>
                  <a:gd name="T18" fmla="*/ 2147483647 w 343"/>
                  <a:gd name="T19" fmla="*/ 2147483647 h 154"/>
                  <a:gd name="T20" fmla="*/ 2147483647 w 343"/>
                  <a:gd name="T21" fmla="*/ 2147483647 h 154"/>
                  <a:gd name="T22" fmla="*/ 2147483647 w 343"/>
                  <a:gd name="T23" fmla="*/ 2147483647 h 154"/>
                  <a:gd name="T24" fmla="*/ 2147483647 w 343"/>
                  <a:gd name="T25" fmla="*/ 2147483647 h 154"/>
                  <a:gd name="T26" fmla="*/ 2147483647 w 343"/>
                  <a:gd name="T27" fmla="*/ 2147483647 h 154"/>
                  <a:gd name="T28" fmla="*/ 2147483647 w 343"/>
                  <a:gd name="T29" fmla="*/ 2147483647 h 154"/>
                  <a:gd name="T30" fmla="*/ 2147483647 w 343"/>
                  <a:gd name="T31" fmla="*/ 2147483647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3" h="154">
                    <a:moveTo>
                      <a:pt x="30" y="154"/>
                    </a:moveTo>
                    <a:cubicBezTo>
                      <a:pt x="20" y="154"/>
                      <a:pt x="9" y="144"/>
                      <a:pt x="5" y="130"/>
                    </a:cubicBezTo>
                    <a:cubicBezTo>
                      <a:pt x="0" y="113"/>
                      <a:pt x="5" y="97"/>
                      <a:pt x="17" y="94"/>
                    </a:cubicBezTo>
                    <a:cubicBezTo>
                      <a:pt x="323" y="0"/>
                      <a:pt x="323" y="0"/>
                      <a:pt x="323" y="0"/>
                    </a:cubicBezTo>
                    <a:cubicBezTo>
                      <a:pt x="324" y="0"/>
                      <a:pt x="326" y="1"/>
                      <a:pt x="327" y="3"/>
                    </a:cubicBezTo>
                    <a:cubicBezTo>
                      <a:pt x="343" y="55"/>
                      <a:pt x="343" y="55"/>
                      <a:pt x="343" y="55"/>
                    </a:cubicBezTo>
                    <a:cubicBezTo>
                      <a:pt x="343" y="56"/>
                      <a:pt x="343" y="57"/>
                      <a:pt x="343" y="58"/>
                    </a:cubicBezTo>
                    <a:cubicBezTo>
                      <a:pt x="342" y="58"/>
                      <a:pt x="342" y="59"/>
                      <a:pt x="341" y="59"/>
                    </a:cubicBezTo>
                    <a:cubicBezTo>
                      <a:pt x="35" y="153"/>
                      <a:pt x="35" y="153"/>
                      <a:pt x="35" y="153"/>
                    </a:cubicBezTo>
                    <a:cubicBezTo>
                      <a:pt x="33" y="153"/>
                      <a:pt x="32" y="154"/>
                      <a:pt x="30" y="154"/>
                    </a:cubicBezTo>
                    <a:close/>
                    <a:moveTo>
                      <a:pt x="321" y="8"/>
                    </a:moveTo>
                    <a:cubicBezTo>
                      <a:pt x="19" y="101"/>
                      <a:pt x="19" y="101"/>
                      <a:pt x="19" y="101"/>
                    </a:cubicBezTo>
                    <a:cubicBezTo>
                      <a:pt x="11" y="103"/>
                      <a:pt x="8" y="115"/>
                      <a:pt x="12" y="128"/>
                    </a:cubicBezTo>
                    <a:cubicBezTo>
                      <a:pt x="15" y="140"/>
                      <a:pt x="25" y="148"/>
                      <a:pt x="33" y="146"/>
                    </a:cubicBezTo>
                    <a:cubicBezTo>
                      <a:pt x="335" y="54"/>
                      <a:pt x="335" y="54"/>
                      <a:pt x="335" y="54"/>
                    </a:cubicBezTo>
                    <a:lnTo>
                      <a:pt x="3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5" name="Freeform 244"/>
              <p:cNvSpPr>
                <a:spLocks/>
              </p:cNvSpPr>
              <p:nvPr/>
            </p:nvSpPr>
            <p:spPr bwMode="auto">
              <a:xfrm>
                <a:off x="6128407" y="2492813"/>
                <a:ext cx="208842" cy="259252"/>
              </a:xfrm>
              <a:custGeom>
                <a:avLst/>
                <a:gdLst>
                  <a:gd name="T0" fmla="*/ 2147483647 w 49"/>
                  <a:gd name="T1" fmla="*/ 2147483647 h 61"/>
                  <a:gd name="T2" fmla="*/ 2147483647 w 49"/>
                  <a:gd name="T3" fmla="*/ 0 h 61"/>
                  <a:gd name="T4" fmla="*/ 2147483647 w 49"/>
                  <a:gd name="T5" fmla="*/ 2147483647 h 61"/>
                  <a:gd name="T6" fmla="*/ 2147483647 w 49"/>
                  <a:gd name="T7" fmla="*/ 2147483647 h 61"/>
                  <a:gd name="T8" fmla="*/ 2147483647 w 49"/>
                  <a:gd name="T9" fmla="*/ 2147483647 h 61"/>
                  <a:gd name="T10" fmla="*/ 2147483647 w 49"/>
                  <a:gd name="T11" fmla="*/ 2147483647 h 61"/>
                  <a:gd name="T12" fmla="*/ 2147483647 w 49"/>
                  <a:gd name="T13" fmla="*/ 2147483647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61">
                    <a:moveTo>
                      <a:pt x="24" y="32"/>
                    </a:moveTo>
                    <a:cubicBezTo>
                      <a:pt x="19" y="17"/>
                      <a:pt x="23" y="3"/>
                      <a:pt x="33" y="0"/>
                    </a:cubicBezTo>
                    <a:cubicBezTo>
                      <a:pt x="14" y="6"/>
                      <a:pt x="14" y="6"/>
                      <a:pt x="14" y="6"/>
                    </a:cubicBezTo>
                    <a:cubicBezTo>
                      <a:pt x="5" y="9"/>
                      <a:pt x="0" y="23"/>
                      <a:pt x="5" y="37"/>
                    </a:cubicBezTo>
                    <a:cubicBezTo>
                      <a:pt x="9" y="52"/>
                      <a:pt x="21" y="61"/>
                      <a:pt x="30" y="58"/>
                    </a:cubicBezTo>
                    <a:cubicBezTo>
                      <a:pt x="49" y="52"/>
                      <a:pt x="49" y="52"/>
                      <a:pt x="49" y="52"/>
                    </a:cubicBezTo>
                    <a:cubicBezTo>
                      <a:pt x="39" y="55"/>
                      <a:pt x="28" y="46"/>
                      <a:pt x="24" y="32"/>
                    </a:cubicBezTo>
                    <a:close/>
                  </a:path>
                </a:pathLst>
              </a:custGeom>
              <a:solidFill>
                <a:srgbClr val="C4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6" name="Freeform 245"/>
              <p:cNvSpPr>
                <a:spLocks noEditPoints="1"/>
              </p:cNvSpPr>
              <p:nvPr/>
            </p:nvSpPr>
            <p:spPr bwMode="auto">
              <a:xfrm>
                <a:off x="6123606" y="2476009"/>
                <a:ext cx="230446" cy="28085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2147483647 w 54"/>
                  <a:gd name="T9" fmla="*/ 2147483647 h 66"/>
                  <a:gd name="T10" fmla="*/ 2147483647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2147483647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2147483647 w 54"/>
                  <a:gd name="T37" fmla="*/ 2147483647 h 66"/>
                  <a:gd name="T38" fmla="*/ 2147483647 w 54"/>
                  <a:gd name="T39" fmla="*/ 2147483647 h 66"/>
                  <a:gd name="T40" fmla="*/ 2147483647 w 54"/>
                  <a:gd name="T41" fmla="*/ 2147483647 h 66"/>
                  <a:gd name="T42" fmla="*/ 2147483647 w 54"/>
                  <a:gd name="T43" fmla="*/ 2147483647 h 66"/>
                  <a:gd name="T44" fmla="*/ 2147483647 w 54"/>
                  <a:gd name="T45" fmla="*/ 2147483647 h 66"/>
                  <a:gd name="T46" fmla="*/ 2147483647 w 54"/>
                  <a:gd name="T47" fmla="*/ 2147483647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4" h="66">
                    <a:moveTo>
                      <a:pt x="28" y="66"/>
                    </a:moveTo>
                    <a:cubicBezTo>
                      <a:pt x="17" y="66"/>
                      <a:pt x="7" y="57"/>
                      <a:pt x="2" y="42"/>
                    </a:cubicBezTo>
                    <a:cubicBezTo>
                      <a:pt x="0" y="35"/>
                      <a:pt x="0" y="27"/>
                      <a:pt x="2" y="20"/>
                    </a:cubicBezTo>
                    <a:cubicBezTo>
                      <a:pt x="4" y="13"/>
                      <a:pt x="8" y="8"/>
                      <a:pt x="14" y="6"/>
                    </a:cubicBezTo>
                    <a:cubicBezTo>
                      <a:pt x="33" y="1"/>
                      <a:pt x="33" y="1"/>
                      <a:pt x="33" y="1"/>
                    </a:cubicBezTo>
                    <a:cubicBezTo>
                      <a:pt x="35" y="0"/>
                      <a:pt x="37" y="1"/>
                      <a:pt x="38" y="3"/>
                    </a:cubicBezTo>
                    <a:cubicBezTo>
                      <a:pt x="38" y="5"/>
                      <a:pt x="37" y="7"/>
                      <a:pt x="35" y="7"/>
                    </a:cubicBezTo>
                    <a:cubicBezTo>
                      <a:pt x="35" y="7"/>
                      <a:pt x="35" y="7"/>
                      <a:pt x="35" y="7"/>
                    </a:cubicBezTo>
                    <a:cubicBezTo>
                      <a:pt x="27" y="10"/>
                      <a:pt x="24" y="22"/>
                      <a:pt x="28" y="35"/>
                    </a:cubicBezTo>
                    <a:cubicBezTo>
                      <a:pt x="32" y="47"/>
                      <a:pt x="41" y="55"/>
                      <a:pt x="49" y="53"/>
                    </a:cubicBezTo>
                    <a:cubicBezTo>
                      <a:pt x="49" y="53"/>
                      <a:pt x="49" y="53"/>
                      <a:pt x="49" y="53"/>
                    </a:cubicBezTo>
                    <a:cubicBezTo>
                      <a:pt x="51" y="52"/>
                      <a:pt x="53" y="53"/>
                      <a:pt x="54" y="55"/>
                    </a:cubicBezTo>
                    <a:cubicBezTo>
                      <a:pt x="54" y="57"/>
                      <a:pt x="53" y="59"/>
                      <a:pt x="51" y="60"/>
                    </a:cubicBezTo>
                    <a:cubicBezTo>
                      <a:pt x="51" y="60"/>
                      <a:pt x="51" y="60"/>
                      <a:pt x="51" y="60"/>
                    </a:cubicBezTo>
                    <a:cubicBezTo>
                      <a:pt x="32" y="66"/>
                      <a:pt x="32" y="66"/>
                      <a:pt x="32" y="66"/>
                    </a:cubicBezTo>
                    <a:cubicBezTo>
                      <a:pt x="31" y="66"/>
                      <a:pt x="29" y="66"/>
                      <a:pt x="28" y="66"/>
                    </a:cubicBezTo>
                    <a:close/>
                    <a:moveTo>
                      <a:pt x="22" y="12"/>
                    </a:moveTo>
                    <a:cubicBezTo>
                      <a:pt x="16" y="13"/>
                      <a:pt x="16" y="13"/>
                      <a:pt x="16" y="13"/>
                    </a:cubicBezTo>
                    <a:cubicBezTo>
                      <a:pt x="13" y="14"/>
                      <a:pt x="10" y="18"/>
                      <a:pt x="9" y="22"/>
                    </a:cubicBezTo>
                    <a:cubicBezTo>
                      <a:pt x="7" y="28"/>
                      <a:pt x="7" y="34"/>
                      <a:pt x="9" y="40"/>
                    </a:cubicBezTo>
                    <a:cubicBezTo>
                      <a:pt x="13" y="52"/>
                      <a:pt x="23" y="61"/>
                      <a:pt x="30" y="59"/>
                    </a:cubicBezTo>
                    <a:cubicBezTo>
                      <a:pt x="35" y="57"/>
                      <a:pt x="35" y="57"/>
                      <a:pt x="35" y="57"/>
                    </a:cubicBezTo>
                    <a:cubicBezTo>
                      <a:pt x="29" y="53"/>
                      <a:pt x="24" y="46"/>
                      <a:pt x="21" y="37"/>
                    </a:cubicBezTo>
                    <a:cubicBezTo>
                      <a:pt x="18" y="27"/>
                      <a:pt x="19" y="18"/>
                      <a:pt x="2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7" name="Freeform 246"/>
              <p:cNvSpPr>
                <a:spLocks/>
              </p:cNvSpPr>
              <p:nvPr/>
            </p:nvSpPr>
            <p:spPr bwMode="auto">
              <a:xfrm>
                <a:off x="6841349" y="2288772"/>
                <a:ext cx="184837" cy="247249"/>
              </a:xfrm>
              <a:custGeom>
                <a:avLst/>
                <a:gdLst>
                  <a:gd name="T0" fmla="*/ 2147483647 w 44"/>
                  <a:gd name="T1" fmla="*/ 2147483647 h 58"/>
                  <a:gd name="T2" fmla="*/ 2147483647 w 44"/>
                  <a:gd name="T3" fmla="*/ 2147483647 h 58"/>
                  <a:gd name="T4" fmla="*/ 2147483647 w 44"/>
                  <a:gd name="T5" fmla="*/ 2147483647 h 58"/>
                  <a:gd name="T6" fmla="*/ 2147483647 w 44"/>
                  <a:gd name="T7" fmla="*/ 2147483647 h 58"/>
                  <a:gd name="T8" fmla="*/ 2147483647 w 44"/>
                  <a:gd name="T9" fmla="*/ 21474836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8">
                    <a:moveTo>
                      <a:pt x="4" y="34"/>
                    </a:moveTo>
                    <a:cubicBezTo>
                      <a:pt x="8" y="49"/>
                      <a:pt x="20" y="58"/>
                      <a:pt x="30" y="55"/>
                    </a:cubicBezTo>
                    <a:cubicBezTo>
                      <a:pt x="39" y="52"/>
                      <a:pt x="44" y="38"/>
                      <a:pt x="39" y="23"/>
                    </a:cubicBezTo>
                    <a:cubicBezTo>
                      <a:pt x="35" y="9"/>
                      <a:pt x="23" y="0"/>
                      <a:pt x="14" y="3"/>
                    </a:cubicBezTo>
                    <a:cubicBezTo>
                      <a:pt x="4" y="6"/>
                      <a:pt x="0" y="20"/>
                      <a:pt x="4" y="34"/>
                    </a:cubicBezTo>
                    <a:close/>
                  </a:path>
                </a:pathLst>
              </a:custGeom>
              <a:solidFill>
                <a:srgbClr val="C3C5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8" name="Freeform 247"/>
              <p:cNvSpPr>
                <a:spLocks noEditPoints="1"/>
              </p:cNvSpPr>
              <p:nvPr/>
            </p:nvSpPr>
            <p:spPr bwMode="auto">
              <a:xfrm>
                <a:off x="6819745" y="2281570"/>
                <a:ext cx="211242" cy="259252"/>
              </a:xfrm>
              <a:custGeom>
                <a:avLst/>
                <a:gdLst>
                  <a:gd name="T0" fmla="*/ 2147483647 w 50"/>
                  <a:gd name="T1" fmla="*/ 2147483647 h 61"/>
                  <a:gd name="T2" fmla="*/ 2147483647 w 50"/>
                  <a:gd name="T3" fmla="*/ 2147483647 h 61"/>
                  <a:gd name="T4" fmla="*/ 2147483647 w 50"/>
                  <a:gd name="T5" fmla="*/ 2147483647 h 61"/>
                  <a:gd name="T6" fmla="*/ 2147483647 w 50"/>
                  <a:gd name="T7" fmla="*/ 2147483647 h 61"/>
                  <a:gd name="T8" fmla="*/ 2147483647 w 50"/>
                  <a:gd name="T9" fmla="*/ 0 h 61"/>
                  <a:gd name="T10" fmla="*/ 2147483647 w 50"/>
                  <a:gd name="T11" fmla="*/ 2147483647 h 61"/>
                  <a:gd name="T12" fmla="*/ 2147483647 w 50"/>
                  <a:gd name="T13" fmla="*/ 2147483647 h 61"/>
                  <a:gd name="T14" fmla="*/ 2147483647 w 50"/>
                  <a:gd name="T15" fmla="*/ 2147483647 h 61"/>
                  <a:gd name="T16" fmla="*/ 2147483647 w 50"/>
                  <a:gd name="T17" fmla="*/ 2147483647 h 61"/>
                  <a:gd name="T18" fmla="*/ 2147483647 w 50"/>
                  <a:gd name="T19" fmla="*/ 2147483647 h 61"/>
                  <a:gd name="T20" fmla="*/ 2147483647 w 50"/>
                  <a:gd name="T21" fmla="*/ 2147483647 h 61"/>
                  <a:gd name="T22" fmla="*/ 2147483647 w 50"/>
                  <a:gd name="T23" fmla="*/ 2147483647 h 61"/>
                  <a:gd name="T24" fmla="*/ 2147483647 w 50"/>
                  <a:gd name="T25" fmla="*/ 2147483647 h 61"/>
                  <a:gd name="T26" fmla="*/ 2147483647 w 50"/>
                  <a:gd name="T27" fmla="*/ 2147483647 h 61"/>
                  <a:gd name="T28" fmla="*/ 2147483647 w 50"/>
                  <a:gd name="T29" fmla="*/ 2147483647 h 61"/>
                  <a:gd name="T30" fmla="*/ 2147483647 w 50"/>
                  <a:gd name="T31" fmla="*/ 2147483647 h 61"/>
                  <a:gd name="T32" fmla="*/ 2147483647 w 50"/>
                  <a:gd name="T33" fmla="*/ 2147483647 h 61"/>
                  <a:gd name="T34" fmla="*/ 2147483647 w 50"/>
                  <a:gd name="T35" fmla="*/ 2147483647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61">
                    <a:moveTo>
                      <a:pt x="31" y="61"/>
                    </a:moveTo>
                    <a:cubicBezTo>
                      <a:pt x="31" y="61"/>
                      <a:pt x="31" y="61"/>
                      <a:pt x="31" y="61"/>
                    </a:cubicBezTo>
                    <a:cubicBezTo>
                      <a:pt x="20" y="61"/>
                      <a:pt x="10" y="51"/>
                      <a:pt x="6" y="37"/>
                    </a:cubicBezTo>
                    <a:cubicBezTo>
                      <a:pt x="0" y="21"/>
                      <a:pt x="6" y="5"/>
                      <a:pt x="18" y="1"/>
                    </a:cubicBezTo>
                    <a:cubicBezTo>
                      <a:pt x="19" y="1"/>
                      <a:pt x="21" y="0"/>
                      <a:pt x="22" y="0"/>
                    </a:cubicBezTo>
                    <a:cubicBezTo>
                      <a:pt x="33" y="0"/>
                      <a:pt x="43" y="10"/>
                      <a:pt x="48" y="24"/>
                    </a:cubicBezTo>
                    <a:cubicBezTo>
                      <a:pt x="50" y="32"/>
                      <a:pt x="50" y="40"/>
                      <a:pt x="48" y="47"/>
                    </a:cubicBezTo>
                    <a:cubicBezTo>
                      <a:pt x="46" y="54"/>
                      <a:pt x="42" y="59"/>
                      <a:pt x="36" y="60"/>
                    </a:cubicBezTo>
                    <a:cubicBezTo>
                      <a:pt x="34" y="61"/>
                      <a:pt x="33" y="61"/>
                      <a:pt x="31" y="61"/>
                    </a:cubicBezTo>
                    <a:close/>
                    <a:moveTo>
                      <a:pt x="22" y="8"/>
                    </a:moveTo>
                    <a:cubicBezTo>
                      <a:pt x="21" y="8"/>
                      <a:pt x="20" y="8"/>
                      <a:pt x="20" y="8"/>
                    </a:cubicBezTo>
                    <a:cubicBezTo>
                      <a:pt x="12" y="10"/>
                      <a:pt x="9" y="23"/>
                      <a:pt x="12" y="35"/>
                    </a:cubicBezTo>
                    <a:cubicBezTo>
                      <a:pt x="16" y="46"/>
                      <a:pt x="24" y="54"/>
                      <a:pt x="31" y="54"/>
                    </a:cubicBezTo>
                    <a:cubicBezTo>
                      <a:pt x="31" y="54"/>
                      <a:pt x="31" y="54"/>
                      <a:pt x="31" y="54"/>
                    </a:cubicBezTo>
                    <a:cubicBezTo>
                      <a:pt x="32" y="54"/>
                      <a:pt x="33" y="54"/>
                      <a:pt x="34" y="54"/>
                    </a:cubicBezTo>
                    <a:cubicBezTo>
                      <a:pt x="37" y="52"/>
                      <a:pt x="40" y="49"/>
                      <a:pt x="41" y="44"/>
                    </a:cubicBezTo>
                    <a:cubicBezTo>
                      <a:pt x="43" y="39"/>
                      <a:pt x="43" y="33"/>
                      <a:pt x="41" y="26"/>
                    </a:cubicBezTo>
                    <a:cubicBezTo>
                      <a:pt x="37" y="16"/>
                      <a:pt x="30" y="8"/>
                      <a:pt x="2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9" name="Freeform 248"/>
              <p:cNvSpPr>
                <a:spLocks/>
              </p:cNvSpPr>
              <p:nvPr/>
            </p:nvSpPr>
            <p:spPr bwMode="auto">
              <a:xfrm>
                <a:off x="6858152" y="2408796"/>
                <a:ext cx="148830" cy="127225"/>
              </a:xfrm>
              <a:custGeom>
                <a:avLst/>
                <a:gdLst>
                  <a:gd name="T0" fmla="*/ 0 w 35"/>
                  <a:gd name="T1" fmla="*/ 2147483647 h 30"/>
                  <a:gd name="T2" fmla="*/ 2147483647 w 35"/>
                  <a:gd name="T3" fmla="*/ 2147483647 h 30"/>
                  <a:gd name="T4" fmla="*/ 2147483647 w 35"/>
                  <a:gd name="T5" fmla="*/ 0 h 30"/>
                  <a:gd name="T6" fmla="*/ 0 w 35"/>
                  <a:gd name="T7" fmla="*/ 2147483647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0">
                    <a:moveTo>
                      <a:pt x="0" y="6"/>
                    </a:moveTo>
                    <a:cubicBezTo>
                      <a:pt x="4" y="21"/>
                      <a:pt x="16" y="30"/>
                      <a:pt x="26" y="27"/>
                    </a:cubicBezTo>
                    <a:cubicBezTo>
                      <a:pt x="35" y="24"/>
                      <a:pt x="34" y="8"/>
                      <a:pt x="21" y="0"/>
                    </a:cubicBezTo>
                    <a:cubicBezTo>
                      <a:pt x="15" y="1"/>
                      <a:pt x="8" y="4"/>
                      <a:pt x="0" y="6"/>
                    </a:cubicBezTo>
                    <a:close/>
                  </a:path>
                </a:pathLst>
              </a:custGeom>
              <a:solidFill>
                <a:srgbClr val="D8DA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0" name="Freeform 249"/>
              <p:cNvSpPr>
                <a:spLocks noEditPoints="1"/>
              </p:cNvSpPr>
              <p:nvPr/>
            </p:nvSpPr>
            <p:spPr bwMode="auto">
              <a:xfrm>
                <a:off x="6841349" y="2391992"/>
                <a:ext cx="172835" cy="148830"/>
              </a:xfrm>
              <a:custGeom>
                <a:avLst/>
                <a:gdLst>
                  <a:gd name="T0" fmla="*/ 2147483647 w 41"/>
                  <a:gd name="T1" fmla="*/ 2147483647 h 35"/>
                  <a:gd name="T2" fmla="*/ 2147483647 w 41"/>
                  <a:gd name="T3" fmla="*/ 2147483647 h 35"/>
                  <a:gd name="T4" fmla="*/ 2147483647 w 41"/>
                  <a:gd name="T5" fmla="*/ 2147483647 h 35"/>
                  <a:gd name="T6" fmla="*/ 2147483647 w 41"/>
                  <a:gd name="T7" fmla="*/ 2147483647 h 35"/>
                  <a:gd name="T8" fmla="*/ 2147483647 w 41"/>
                  <a:gd name="T9" fmla="*/ 0 h 35"/>
                  <a:gd name="T10" fmla="*/ 2147483647 w 41"/>
                  <a:gd name="T11" fmla="*/ 2147483647 h 35"/>
                  <a:gd name="T12" fmla="*/ 2147483647 w 41"/>
                  <a:gd name="T13" fmla="*/ 2147483647 h 35"/>
                  <a:gd name="T14" fmla="*/ 2147483647 w 41"/>
                  <a:gd name="T15" fmla="*/ 2147483647 h 35"/>
                  <a:gd name="T16" fmla="*/ 2147483647 w 41"/>
                  <a:gd name="T17" fmla="*/ 2147483647 h 35"/>
                  <a:gd name="T18" fmla="*/ 2147483647 w 41"/>
                  <a:gd name="T19" fmla="*/ 2147483647 h 35"/>
                  <a:gd name="T20" fmla="*/ 2147483647 w 41"/>
                  <a:gd name="T21" fmla="*/ 2147483647 h 35"/>
                  <a:gd name="T22" fmla="*/ 2147483647 w 41"/>
                  <a:gd name="T23" fmla="*/ 2147483647 h 35"/>
                  <a:gd name="T24" fmla="*/ 2147483647 w 41"/>
                  <a:gd name="T25" fmla="*/ 2147483647 h 35"/>
                  <a:gd name="T26" fmla="*/ 2147483647 w 41"/>
                  <a:gd name="T27" fmla="*/ 2147483647 h 35"/>
                  <a:gd name="T28" fmla="*/ 2147483647 w 41"/>
                  <a:gd name="T29" fmla="*/ 2147483647 h 35"/>
                  <a:gd name="T30" fmla="*/ 2147483647 w 41"/>
                  <a:gd name="T31" fmla="*/ 2147483647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 h="35">
                    <a:moveTo>
                      <a:pt x="26" y="35"/>
                    </a:moveTo>
                    <a:cubicBezTo>
                      <a:pt x="26" y="35"/>
                      <a:pt x="26" y="35"/>
                      <a:pt x="26" y="35"/>
                    </a:cubicBezTo>
                    <a:cubicBezTo>
                      <a:pt x="15" y="35"/>
                      <a:pt x="5" y="25"/>
                      <a:pt x="1" y="11"/>
                    </a:cubicBezTo>
                    <a:cubicBezTo>
                      <a:pt x="0" y="9"/>
                      <a:pt x="1" y="7"/>
                      <a:pt x="3" y="7"/>
                    </a:cubicBezTo>
                    <a:cubicBezTo>
                      <a:pt x="24" y="0"/>
                      <a:pt x="24" y="0"/>
                      <a:pt x="24" y="0"/>
                    </a:cubicBezTo>
                    <a:cubicBezTo>
                      <a:pt x="25" y="0"/>
                      <a:pt x="26" y="0"/>
                      <a:pt x="27" y="1"/>
                    </a:cubicBezTo>
                    <a:cubicBezTo>
                      <a:pt x="37" y="7"/>
                      <a:pt x="41" y="17"/>
                      <a:pt x="40" y="24"/>
                    </a:cubicBezTo>
                    <a:cubicBezTo>
                      <a:pt x="39" y="29"/>
                      <a:pt x="36" y="33"/>
                      <a:pt x="31" y="34"/>
                    </a:cubicBezTo>
                    <a:cubicBezTo>
                      <a:pt x="29" y="35"/>
                      <a:pt x="28" y="35"/>
                      <a:pt x="26" y="35"/>
                    </a:cubicBezTo>
                    <a:close/>
                    <a:moveTo>
                      <a:pt x="9" y="12"/>
                    </a:moveTo>
                    <a:cubicBezTo>
                      <a:pt x="12" y="21"/>
                      <a:pt x="19" y="28"/>
                      <a:pt x="26" y="28"/>
                    </a:cubicBezTo>
                    <a:cubicBezTo>
                      <a:pt x="26" y="28"/>
                      <a:pt x="26" y="28"/>
                      <a:pt x="26" y="28"/>
                    </a:cubicBezTo>
                    <a:cubicBezTo>
                      <a:pt x="27" y="28"/>
                      <a:pt x="28" y="28"/>
                      <a:pt x="29" y="28"/>
                    </a:cubicBezTo>
                    <a:cubicBezTo>
                      <a:pt x="31" y="27"/>
                      <a:pt x="32" y="24"/>
                      <a:pt x="32" y="23"/>
                    </a:cubicBezTo>
                    <a:cubicBezTo>
                      <a:pt x="33" y="18"/>
                      <a:pt x="31" y="12"/>
                      <a:pt x="24" y="8"/>
                    </a:cubicBez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1" name="Freeform 250"/>
              <p:cNvSpPr>
                <a:spLocks/>
              </p:cNvSpPr>
              <p:nvPr/>
            </p:nvSpPr>
            <p:spPr bwMode="auto">
              <a:xfrm>
                <a:off x="6289239" y="2706455"/>
                <a:ext cx="165633" cy="218444"/>
              </a:xfrm>
              <a:custGeom>
                <a:avLst/>
                <a:gdLst>
                  <a:gd name="T0" fmla="*/ 2147483647 w 69"/>
                  <a:gd name="T1" fmla="*/ 2147483647 h 91"/>
                  <a:gd name="T2" fmla="*/ 2147483647 w 69"/>
                  <a:gd name="T3" fmla="*/ 2147483647 h 91"/>
                  <a:gd name="T4" fmla="*/ 0 w 69"/>
                  <a:gd name="T5" fmla="*/ 2147483647 h 91"/>
                  <a:gd name="T6" fmla="*/ 2147483647 w 69"/>
                  <a:gd name="T7" fmla="*/ 0 h 91"/>
                  <a:gd name="T8" fmla="*/ 2147483647 w 69"/>
                  <a:gd name="T9" fmla="*/ 2147483647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91">
                    <a:moveTo>
                      <a:pt x="69" y="69"/>
                    </a:moveTo>
                    <a:lnTo>
                      <a:pt x="42" y="91"/>
                    </a:lnTo>
                    <a:lnTo>
                      <a:pt x="0" y="10"/>
                    </a:lnTo>
                    <a:lnTo>
                      <a:pt x="32" y="0"/>
                    </a:lnTo>
                    <a:lnTo>
                      <a:pt x="69" y="69"/>
                    </a:lnTo>
                    <a:close/>
                  </a:path>
                </a:pathLst>
              </a:custGeom>
              <a:solidFill>
                <a:srgbClr val="C4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 name="Freeform 251"/>
              <p:cNvSpPr>
                <a:spLocks noEditPoints="1"/>
              </p:cNvSpPr>
              <p:nvPr/>
            </p:nvSpPr>
            <p:spPr bwMode="auto">
              <a:xfrm>
                <a:off x="6277236" y="2689652"/>
                <a:ext cx="194439" cy="249650"/>
              </a:xfrm>
              <a:custGeom>
                <a:avLst/>
                <a:gdLst>
                  <a:gd name="T0" fmla="*/ 2147483647 w 46"/>
                  <a:gd name="T1" fmla="*/ 2147483647 h 59"/>
                  <a:gd name="T2" fmla="*/ 2147483647 w 46"/>
                  <a:gd name="T3" fmla="*/ 2147483647 h 59"/>
                  <a:gd name="T4" fmla="*/ 2147483647 w 46"/>
                  <a:gd name="T5" fmla="*/ 2147483647 h 59"/>
                  <a:gd name="T6" fmla="*/ 0 w 46"/>
                  <a:gd name="T7" fmla="*/ 2147483647 h 59"/>
                  <a:gd name="T8" fmla="*/ 0 w 46"/>
                  <a:gd name="T9" fmla="*/ 2147483647 h 59"/>
                  <a:gd name="T10" fmla="*/ 2147483647 w 46"/>
                  <a:gd name="T11" fmla="*/ 2147483647 h 59"/>
                  <a:gd name="T12" fmla="*/ 2147483647 w 46"/>
                  <a:gd name="T13" fmla="*/ 2147483647 h 59"/>
                  <a:gd name="T14" fmla="*/ 2147483647 w 46"/>
                  <a:gd name="T15" fmla="*/ 2147483647 h 59"/>
                  <a:gd name="T16" fmla="*/ 2147483647 w 46"/>
                  <a:gd name="T17" fmla="*/ 2147483647 h 59"/>
                  <a:gd name="T18" fmla="*/ 2147483647 w 46"/>
                  <a:gd name="T19" fmla="*/ 2147483647 h 59"/>
                  <a:gd name="T20" fmla="*/ 2147483647 w 46"/>
                  <a:gd name="T21" fmla="*/ 2147483647 h 59"/>
                  <a:gd name="T22" fmla="*/ 2147483647 w 46"/>
                  <a:gd name="T23" fmla="*/ 2147483647 h 59"/>
                  <a:gd name="T24" fmla="*/ 2147483647 w 46"/>
                  <a:gd name="T25" fmla="*/ 2147483647 h 59"/>
                  <a:gd name="T26" fmla="*/ 2147483647 w 46"/>
                  <a:gd name="T27" fmla="*/ 2147483647 h 59"/>
                  <a:gd name="T28" fmla="*/ 2147483647 w 46"/>
                  <a:gd name="T29" fmla="*/ 2147483647 h 59"/>
                  <a:gd name="T30" fmla="*/ 2147483647 w 46"/>
                  <a:gd name="T31" fmla="*/ 2147483647 h 59"/>
                  <a:gd name="T32" fmla="*/ 2147483647 w 46"/>
                  <a:gd name="T33" fmla="*/ 214748364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59">
                    <a:moveTo>
                      <a:pt x="27" y="59"/>
                    </a:moveTo>
                    <a:cubicBezTo>
                      <a:pt x="27" y="59"/>
                      <a:pt x="27" y="59"/>
                      <a:pt x="26" y="59"/>
                    </a:cubicBezTo>
                    <a:cubicBezTo>
                      <a:pt x="25" y="59"/>
                      <a:pt x="24" y="58"/>
                      <a:pt x="24" y="57"/>
                    </a:cubicBezTo>
                    <a:cubicBezTo>
                      <a:pt x="0" y="11"/>
                      <a:pt x="0" y="11"/>
                      <a:pt x="0" y="11"/>
                    </a:cubicBezTo>
                    <a:cubicBezTo>
                      <a:pt x="0" y="10"/>
                      <a:pt x="0" y="9"/>
                      <a:pt x="0" y="8"/>
                    </a:cubicBezTo>
                    <a:cubicBezTo>
                      <a:pt x="1" y="7"/>
                      <a:pt x="1" y="7"/>
                      <a:pt x="2" y="6"/>
                    </a:cubicBezTo>
                    <a:cubicBezTo>
                      <a:pt x="20" y="1"/>
                      <a:pt x="20" y="1"/>
                      <a:pt x="20" y="1"/>
                    </a:cubicBezTo>
                    <a:cubicBezTo>
                      <a:pt x="22" y="0"/>
                      <a:pt x="23" y="1"/>
                      <a:pt x="24" y="3"/>
                    </a:cubicBezTo>
                    <a:cubicBezTo>
                      <a:pt x="45" y="41"/>
                      <a:pt x="45" y="41"/>
                      <a:pt x="45" y="41"/>
                    </a:cubicBezTo>
                    <a:cubicBezTo>
                      <a:pt x="46" y="42"/>
                      <a:pt x="46" y="44"/>
                      <a:pt x="45" y="45"/>
                    </a:cubicBezTo>
                    <a:cubicBezTo>
                      <a:pt x="29" y="58"/>
                      <a:pt x="29" y="58"/>
                      <a:pt x="29" y="58"/>
                    </a:cubicBezTo>
                    <a:cubicBezTo>
                      <a:pt x="29" y="59"/>
                      <a:pt x="28" y="59"/>
                      <a:pt x="27" y="59"/>
                    </a:cubicBezTo>
                    <a:close/>
                    <a:moveTo>
                      <a:pt x="9" y="12"/>
                    </a:moveTo>
                    <a:cubicBezTo>
                      <a:pt x="28" y="50"/>
                      <a:pt x="28" y="50"/>
                      <a:pt x="28" y="50"/>
                    </a:cubicBezTo>
                    <a:cubicBezTo>
                      <a:pt x="38" y="42"/>
                      <a:pt x="38" y="42"/>
                      <a:pt x="38" y="42"/>
                    </a:cubicBezTo>
                    <a:cubicBezTo>
                      <a:pt x="19" y="9"/>
                      <a:pt x="19" y="9"/>
                      <a:pt x="19" y="9"/>
                    </a:cubicBez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 name="Freeform 252"/>
              <p:cNvSpPr>
                <a:spLocks/>
              </p:cNvSpPr>
              <p:nvPr/>
            </p:nvSpPr>
            <p:spPr bwMode="auto">
              <a:xfrm>
                <a:off x="6212423" y="2730460"/>
                <a:ext cx="76815" cy="259252"/>
              </a:xfrm>
              <a:custGeom>
                <a:avLst/>
                <a:gdLst>
                  <a:gd name="T0" fmla="*/ 2147483647 w 32"/>
                  <a:gd name="T1" fmla="*/ 2147483647 h 108"/>
                  <a:gd name="T2" fmla="*/ 0 w 32"/>
                  <a:gd name="T3" fmla="*/ 2147483647 h 108"/>
                  <a:gd name="T4" fmla="*/ 2147483647 w 32"/>
                  <a:gd name="T5" fmla="*/ 2147483647 h 108"/>
                  <a:gd name="T6" fmla="*/ 2147483647 w 32"/>
                  <a:gd name="T7" fmla="*/ 0 h 108"/>
                  <a:gd name="T8" fmla="*/ 2147483647 w 32"/>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08">
                    <a:moveTo>
                      <a:pt x="32" y="108"/>
                    </a:moveTo>
                    <a:lnTo>
                      <a:pt x="0" y="103"/>
                    </a:lnTo>
                    <a:lnTo>
                      <a:pt x="2" y="9"/>
                    </a:lnTo>
                    <a:lnTo>
                      <a:pt x="32" y="0"/>
                    </a:lnTo>
                    <a:lnTo>
                      <a:pt x="32" y="108"/>
                    </a:lnTo>
                    <a:close/>
                  </a:path>
                </a:pathLst>
              </a:custGeom>
              <a:solidFill>
                <a:srgbClr val="C4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4" name="Freeform 253"/>
              <p:cNvSpPr>
                <a:spLocks noEditPoints="1"/>
              </p:cNvSpPr>
              <p:nvPr/>
            </p:nvSpPr>
            <p:spPr bwMode="auto">
              <a:xfrm>
                <a:off x="6200421" y="2713657"/>
                <a:ext cx="105621" cy="288058"/>
              </a:xfrm>
              <a:custGeom>
                <a:avLst/>
                <a:gdLst>
                  <a:gd name="T0" fmla="*/ 2147483647 w 25"/>
                  <a:gd name="T1" fmla="*/ 2147483647 h 68"/>
                  <a:gd name="T2" fmla="*/ 2147483647 w 25"/>
                  <a:gd name="T3" fmla="*/ 2147483647 h 68"/>
                  <a:gd name="T4" fmla="*/ 2147483647 w 25"/>
                  <a:gd name="T5" fmla="*/ 2147483647 h 68"/>
                  <a:gd name="T6" fmla="*/ 0 w 25"/>
                  <a:gd name="T7" fmla="*/ 2147483647 h 68"/>
                  <a:gd name="T8" fmla="*/ 0 w 25"/>
                  <a:gd name="T9" fmla="*/ 2147483647 h 68"/>
                  <a:gd name="T10" fmla="*/ 2147483647 w 25"/>
                  <a:gd name="T11" fmla="*/ 2147483647 h 68"/>
                  <a:gd name="T12" fmla="*/ 2147483647 w 25"/>
                  <a:gd name="T13" fmla="*/ 0 h 68"/>
                  <a:gd name="T14" fmla="*/ 2147483647 w 25"/>
                  <a:gd name="T15" fmla="*/ 2147483647 h 68"/>
                  <a:gd name="T16" fmla="*/ 2147483647 w 25"/>
                  <a:gd name="T17" fmla="*/ 2147483647 h 68"/>
                  <a:gd name="T18" fmla="*/ 2147483647 w 25"/>
                  <a:gd name="T19" fmla="*/ 2147483647 h 68"/>
                  <a:gd name="T20" fmla="*/ 2147483647 w 25"/>
                  <a:gd name="T21" fmla="*/ 2147483647 h 68"/>
                  <a:gd name="T22" fmla="*/ 2147483647 w 25"/>
                  <a:gd name="T23" fmla="*/ 2147483647 h 68"/>
                  <a:gd name="T24" fmla="*/ 2147483647 w 25"/>
                  <a:gd name="T25" fmla="*/ 2147483647 h 68"/>
                  <a:gd name="T26" fmla="*/ 2147483647 w 25"/>
                  <a:gd name="T27" fmla="*/ 2147483647 h 68"/>
                  <a:gd name="T28" fmla="*/ 2147483647 w 25"/>
                  <a:gd name="T29" fmla="*/ 2147483647 h 68"/>
                  <a:gd name="T30" fmla="*/ 2147483647 w 25"/>
                  <a:gd name="T31" fmla="*/ 2147483647 h 68"/>
                  <a:gd name="T32" fmla="*/ 2147483647 w 25"/>
                  <a:gd name="T33" fmla="*/ 2147483647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68">
                    <a:moveTo>
                      <a:pt x="21" y="68"/>
                    </a:moveTo>
                    <a:cubicBezTo>
                      <a:pt x="20" y="68"/>
                      <a:pt x="20" y="68"/>
                      <a:pt x="20" y="68"/>
                    </a:cubicBezTo>
                    <a:cubicBezTo>
                      <a:pt x="3" y="66"/>
                      <a:pt x="3" y="66"/>
                      <a:pt x="3" y="66"/>
                    </a:cubicBezTo>
                    <a:cubicBezTo>
                      <a:pt x="1" y="66"/>
                      <a:pt x="0" y="64"/>
                      <a:pt x="0" y="62"/>
                    </a:cubicBezTo>
                    <a:cubicBezTo>
                      <a:pt x="0" y="9"/>
                      <a:pt x="0" y="9"/>
                      <a:pt x="0" y="9"/>
                    </a:cubicBezTo>
                    <a:cubicBezTo>
                      <a:pt x="0" y="7"/>
                      <a:pt x="1" y="6"/>
                      <a:pt x="3" y="6"/>
                    </a:cubicBezTo>
                    <a:cubicBezTo>
                      <a:pt x="20" y="0"/>
                      <a:pt x="20" y="0"/>
                      <a:pt x="20" y="0"/>
                    </a:cubicBezTo>
                    <a:cubicBezTo>
                      <a:pt x="21" y="0"/>
                      <a:pt x="23" y="0"/>
                      <a:pt x="24" y="1"/>
                    </a:cubicBezTo>
                    <a:cubicBezTo>
                      <a:pt x="24" y="2"/>
                      <a:pt x="25" y="3"/>
                      <a:pt x="25" y="4"/>
                    </a:cubicBezTo>
                    <a:cubicBezTo>
                      <a:pt x="24" y="65"/>
                      <a:pt x="24" y="65"/>
                      <a:pt x="24" y="65"/>
                    </a:cubicBezTo>
                    <a:cubicBezTo>
                      <a:pt x="24" y="66"/>
                      <a:pt x="24" y="67"/>
                      <a:pt x="23" y="67"/>
                    </a:cubicBezTo>
                    <a:cubicBezTo>
                      <a:pt x="22" y="68"/>
                      <a:pt x="21" y="68"/>
                      <a:pt x="21" y="68"/>
                    </a:cubicBezTo>
                    <a:close/>
                    <a:moveTo>
                      <a:pt x="7" y="59"/>
                    </a:moveTo>
                    <a:cubicBezTo>
                      <a:pt x="17" y="61"/>
                      <a:pt x="17" y="61"/>
                      <a:pt x="17" y="61"/>
                    </a:cubicBezTo>
                    <a:cubicBezTo>
                      <a:pt x="18" y="9"/>
                      <a:pt x="18" y="9"/>
                      <a:pt x="18" y="9"/>
                    </a:cubicBezTo>
                    <a:cubicBezTo>
                      <a:pt x="7" y="12"/>
                      <a:pt x="7" y="12"/>
                      <a:pt x="7" y="12"/>
                    </a:cubicBezTo>
                    <a:lnTo>
                      <a:pt x="7"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pic>
          <p:nvPicPr>
            <p:cNvPr id="32" name="圖片 73"/>
            <p:cNvPicPr>
              <a:picLocks noChangeAspect="1"/>
            </p:cNvPicPr>
            <p:nvPr/>
          </p:nvPicPr>
          <p:blipFill>
            <a:blip r:embed="rId4">
              <a:extLst>
                <a:ext uri="{28A0092B-C50C-407E-A947-70E740481C1C}">
                  <a14:useLocalDpi xmlns:a14="http://schemas.microsoft.com/office/drawing/2010/main" val="0"/>
                </a:ext>
              </a:extLst>
            </a:blip>
            <a:srcRect l="35541" t="15311" r="35147" b="50000"/>
            <a:stretch>
              <a:fillRect/>
            </a:stretch>
          </p:blipFill>
          <p:spPr bwMode="auto">
            <a:xfrm>
              <a:off x="2918152" y="2132856"/>
              <a:ext cx="1070944" cy="8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473056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6</a:t>
            </a:fld>
            <a:endParaRPr lang="zh-TW" altLang="en-US" dirty="0"/>
          </a:p>
        </p:txBody>
      </p:sp>
      <p:sp>
        <p:nvSpPr>
          <p:cNvPr id="13" name="標題 1"/>
          <p:cNvSpPr txBox="1">
            <a:spLocks/>
          </p:cNvSpPr>
          <p:nvPr/>
        </p:nvSpPr>
        <p:spPr bwMode="auto">
          <a:xfrm>
            <a:off x="-56052" y="126405"/>
            <a:ext cx="9144000" cy="422275"/>
          </a:xfrm>
          <a:prstGeom prst="rect">
            <a:avLst/>
          </a:prstGeom>
          <a:noFill/>
          <a:ln w="9525">
            <a:noFill/>
            <a:miter lim="800000"/>
            <a:headEnd/>
            <a:tailEnd/>
          </a:ln>
        </p:spPr>
        <p:txBody>
          <a:bodyPr/>
          <a:lstStyle>
            <a:defPPr>
              <a:defRPr lang="zh-TW"/>
            </a:defPPr>
            <a:lvl1pPr algn="ctr">
              <a:defRPr sz="4000" b="1">
                <a:ln>
                  <a:solidFill>
                    <a:srgbClr val="ECCECC"/>
                  </a:solidFill>
                </a:ln>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a:lstStyle>
          <a:p>
            <a:pPr>
              <a:defRPr/>
            </a:pPr>
            <a:r>
              <a:rPr lang="zh-TW" altLang="en-US" dirty="0"/>
              <a:t>服務項目</a:t>
            </a:r>
            <a:r>
              <a:rPr lang="en-US" altLang="zh-TW" dirty="0"/>
              <a:t>-</a:t>
            </a:r>
            <a:r>
              <a:rPr lang="zh-TW" altLang="en-US" dirty="0"/>
              <a:t>各類證明書申請</a:t>
            </a:r>
          </a:p>
        </p:txBody>
      </p:sp>
      <p:sp>
        <p:nvSpPr>
          <p:cNvPr id="17" name="矩形 16"/>
          <p:cNvSpPr/>
          <p:nvPr/>
        </p:nvSpPr>
        <p:spPr>
          <a:xfrm>
            <a:off x="3276600" y="2406650"/>
            <a:ext cx="5795963" cy="2462213"/>
          </a:xfrm>
          <a:prstGeom prst="rect">
            <a:avLst/>
          </a:prstGeom>
        </p:spPr>
        <p:txBody>
          <a:bodyPr>
            <a:spAutoFit/>
          </a:bodyPr>
          <a:lstStyle/>
          <a:p>
            <a:pPr>
              <a:defRPr/>
            </a:pP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申請方式</a:t>
            </a:r>
            <a:endParaRPr lang="en-US" altLang="zh-TW" sz="2200" dirty="0">
              <a:solidFill>
                <a:schemeClr val="accent6">
                  <a:lumMod val="75000"/>
                </a:schemeClr>
              </a:solidFill>
              <a:latin typeface="標楷體" panose="03000509000000000000" pitchFamily="65" charset="-120"/>
              <a:ea typeface="標楷體" panose="03000509000000000000" pitchFamily="65" charset="-120"/>
            </a:endParaRPr>
          </a:p>
          <a:p>
            <a:pPr>
              <a:defRPr/>
            </a:pPr>
            <a:endParaRPr lang="en-US" altLang="zh-TW" sz="2200" dirty="0">
              <a:solidFill>
                <a:schemeClr val="accent6">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defRPr/>
            </a:pPr>
            <a:r>
              <a:rPr lang="zh-TW" altLang="en-US" sz="2200" dirty="0">
                <a:solidFill>
                  <a:schemeClr val="accent6">
                    <a:lumMod val="75000"/>
                  </a:schemeClr>
                </a:solidFill>
                <a:latin typeface="標楷體" panose="03000509000000000000" pitchFamily="65" charset="-120"/>
                <a:ea typeface="標楷體" panose="03000509000000000000" pitchFamily="65" charset="-120"/>
              </a:rPr>
              <a:t>學生資訊系統：</a:t>
            </a:r>
            <a:endParaRPr lang="en-US" altLang="zh-TW" sz="2200" dirty="0">
              <a:solidFill>
                <a:schemeClr val="accent6">
                  <a:lumMod val="75000"/>
                </a:schemeClr>
              </a:solidFill>
              <a:latin typeface="標楷體" panose="03000509000000000000" pitchFamily="65" charset="-120"/>
              <a:ea typeface="標楷體" panose="03000509000000000000" pitchFamily="65" charset="-120"/>
            </a:endParaRPr>
          </a:p>
          <a:p>
            <a:pPr>
              <a:defRPr/>
            </a:pPr>
            <a:r>
              <a:rPr lang="zh-TW" altLang="en-US" sz="2200" dirty="0">
                <a:solidFill>
                  <a:schemeClr val="accent6">
                    <a:lumMod val="75000"/>
                  </a:schemeClr>
                </a:solidFill>
                <a:latin typeface="標楷體" panose="03000509000000000000" pitchFamily="65" charset="-120"/>
                <a:ea typeface="標楷體" panose="03000509000000000000" pitchFamily="65" charset="-120"/>
              </a:rPr>
              <a:t>   </a:t>
            </a:r>
            <a:r>
              <a:rPr lang="en-US" altLang="zh-TW" sz="2200" b="1" u="sng" dirty="0">
                <a:solidFill>
                  <a:schemeClr val="accent6">
                    <a:lumMod val="75000"/>
                  </a:schemeClr>
                </a:solidFill>
                <a:latin typeface="標楷體" panose="03000509000000000000" pitchFamily="65" charset="-120"/>
                <a:ea typeface="標楷體" panose="03000509000000000000" pitchFamily="65" charset="-120"/>
              </a:rPr>
              <a:t>D.1.29.</a:t>
            </a:r>
            <a:r>
              <a:rPr lang="zh-TW" altLang="en-US" sz="2200" b="1" u="sng" dirty="0">
                <a:solidFill>
                  <a:schemeClr val="accent6">
                    <a:lumMod val="75000"/>
                  </a:schemeClr>
                </a:solidFill>
                <a:latin typeface="標楷體" panose="03000509000000000000" pitchFamily="65" charset="-120"/>
                <a:ea typeface="標楷體" panose="03000509000000000000" pitchFamily="65" charset="-120"/>
              </a:rPr>
              <a:t>各類證明書申請（含成績單）</a:t>
            </a:r>
            <a:endParaRPr lang="en-US" altLang="zh-TW" sz="2200" b="1" u="sng" dirty="0">
              <a:solidFill>
                <a:schemeClr val="accent6">
                  <a:lumMod val="75000"/>
                </a:schemeClr>
              </a:solidFill>
              <a:latin typeface="標楷體" panose="03000509000000000000" pitchFamily="65" charset="-120"/>
              <a:ea typeface="標楷體" panose="03000509000000000000" pitchFamily="65" charset="-120"/>
            </a:endParaRPr>
          </a:p>
          <a:p>
            <a:pPr>
              <a:defRPr/>
            </a:pPr>
            <a:endParaRPr lang="en-US" altLang="zh-TW" sz="2200" b="1" u="sng" dirty="0">
              <a:solidFill>
                <a:schemeClr val="accent6">
                  <a:lumMod val="75000"/>
                </a:schemeClr>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defRPr/>
            </a:pPr>
            <a:r>
              <a:rPr lang="zh-TW" altLang="en-US" sz="2200" dirty="0">
                <a:solidFill>
                  <a:schemeClr val="accent6">
                    <a:lumMod val="75000"/>
                  </a:schemeClr>
                </a:solidFill>
                <a:latin typeface="標楷體" panose="03000509000000000000" pitchFamily="65" charset="-120"/>
                <a:ea typeface="標楷體" panose="03000509000000000000" pitchFamily="65" charset="-120"/>
              </a:rPr>
              <a:t>自動化服務：</a:t>
            </a:r>
            <a:r>
              <a:rPr lang="zh-TW" altLang="en-US" sz="2200" b="1" u="sng" dirty="0">
                <a:solidFill>
                  <a:schemeClr val="accent6">
                    <a:lumMod val="75000"/>
                  </a:schemeClr>
                </a:solidFill>
                <a:latin typeface="標楷體" panose="03000509000000000000" pitchFamily="65" charset="-120"/>
                <a:ea typeface="標楷體" panose="03000509000000000000" pitchFamily="65" charset="-120"/>
              </a:rPr>
              <a:t>勵學大樓</a:t>
            </a:r>
            <a:r>
              <a:rPr lang="en-US" altLang="zh-TW" sz="2200" b="1" u="sng" dirty="0">
                <a:solidFill>
                  <a:schemeClr val="accent6">
                    <a:lumMod val="75000"/>
                  </a:schemeClr>
                </a:solidFill>
                <a:latin typeface="標楷體" panose="03000509000000000000" pitchFamily="65" charset="-120"/>
                <a:ea typeface="標楷體" panose="03000509000000000000" pitchFamily="65" charset="-120"/>
              </a:rPr>
              <a:t>1</a:t>
            </a:r>
            <a:r>
              <a:rPr lang="zh-TW" altLang="en-US" sz="2200" b="1" u="sng" dirty="0">
                <a:solidFill>
                  <a:schemeClr val="accent6">
                    <a:lumMod val="75000"/>
                  </a:schemeClr>
                </a:solidFill>
                <a:latin typeface="標楷體" panose="03000509000000000000" pitchFamily="65" charset="-120"/>
                <a:ea typeface="標楷體" panose="03000509000000000000" pitchFamily="65" charset="-120"/>
              </a:rPr>
              <a:t>樓、</a:t>
            </a:r>
            <a:r>
              <a:rPr lang="en-US" altLang="zh-TW" sz="2200" b="1" u="sng" dirty="0">
                <a:solidFill>
                  <a:schemeClr val="accent6">
                    <a:lumMod val="75000"/>
                  </a:schemeClr>
                </a:solidFill>
                <a:latin typeface="標楷體" panose="03000509000000000000" pitchFamily="65" charset="-120"/>
                <a:ea typeface="標楷體" panose="03000509000000000000" pitchFamily="65" charset="-120"/>
              </a:rPr>
              <a:t>2</a:t>
            </a:r>
            <a:r>
              <a:rPr lang="zh-TW" altLang="en-US" sz="2200" b="1" u="sng" dirty="0">
                <a:solidFill>
                  <a:schemeClr val="accent6">
                    <a:lumMod val="75000"/>
                  </a:schemeClr>
                </a:solidFill>
                <a:latin typeface="標楷體" panose="03000509000000000000" pitchFamily="65" charset="-120"/>
                <a:ea typeface="標楷體" panose="03000509000000000000" pitchFamily="65" charset="-120"/>
              </a:rPr>
              <a:t>樓</a:t>
            </a:r>
            <a:r>
              <a:rPr lang="zh-TW" altLang="en-US" sz="2200" dirty="0">
                <a:solidFill>
                  <a:schemeClr val="accent6">
                    <a:lumMod val="75000"/>
                  </a:schemeClr>
                </a:solidFill>
                <a:latin typeface="標楷體" panose="03000509000000000000" pitchFamily="65" charset="-120"/>
                <a:ea typeface="標楷體" panose="03000509000000000000" pitchFamily="65" charset="-120"/>
              </a:rPr>
              <a:t>，皆有自動化機器可申請相關證明文件。</a:t>
            </a:r>
          </a:p>
        </p:txBody>
      </p:sp>
      <p:pic>
        <p:nvPicPr>
          <p:cNvPr id="18" name="Picture 4" descr="C:\Users\Kmu-User\Desktop\成績單機器.jpg"/>
          <p:cNvPicPr>
            <a:picLocks noChangeAspect="1" noChangeArrowheads="1"/>
          </p:cNvPicPr>
          <p:nvPr/>
        </p:nvPicPr>
        <p:blipFill>
          <a:blip r:embed="rId4">
            <a:extLst>
              <a:ext uri="{28A0092B-C50C-407E-A947-70E740481C1C}">
                <a14:useLocalDpi xmlns:a14="http://schemas.microsoft.com/office/drawing/2010/main" val="0"/>
              </a:ext>
            </a:extLst>
          </a:blip>
          <a:srcRect t="23431" r="2580" b="4221"/>
          <a:stretch>
            <a:fillRect/>
          </a:stretch>
        </p:blipFill>
        <p:spPr bwMode="auto">
          <a:xfrm>
            <a:off x="179388" y="1412757"/>
            <a:ext cx="2795587"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63581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p:cNvPr>
          <p:cNvSpPr/>
          <p:nvPr/>
        </p:nvSpPr>
        <p:spPr>
          <a:xfrm>
            <a:off x="-18705" y="-274869"/>
            <a:ext cx="9144000" cy="6858000"/>
          </a:xfrm>
          <a:prstGeom prst="rect">
            <a:avLst/>
          </a:prstGeom>
          <a:pattFill prst="lgGrid">
            <a:fgClr>
              <a:schemeClr val="bg1">
                <a:lumMod val="95000"/>
              </a:schemeClr>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grpSp>
        <p:nvGrpSpPr>
          <p:cNvPr id="6147" name="群組 33"/>
          <p:cNvGrpSpPr>
            <a:grpSpLocks/>
          </p:cNvGrpSpPr>
          <p:nvPr/>
        </p:nvGrpSpPr>
        <p:grpSpPr bwMode="auto">
          <a:xfrm>
            <a:off x="-18705" y="32343"/>
            <a:ext cx="9144000" cy="1452441"/>
            <a:chOff x="-19050" y="1409699"/>
            <a:chExt cx="12947392" cy="1344505"/>
          </a:xfrm>
        </p:grpSpPr>
        <p:sp>
          <p:nvSpPr>
            <p:cNvPr id="107" name="矩形 106">
              <a:extLst/>
            </p:cNvPr>
            <p:cNvSpPr/>
            <p:nvPr/>
          </p:nvSpPr>
          <p:spPr>
            <a:xfrm>
              <a:off x="-19050" y="1412873"/>
              <a:ext cx="12210807" cy="1291825"/>
            </a:xfrm>
            <a:prstGeom prst="rect">
              <a:avLst/>
            </a:prstGeom>
            <a:solidFill>
              <a:srgbClr val="F9AE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6164" name="圖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213" y="144905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圖片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060" y="144905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圖片 1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21060" y="144997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圖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4351" y="144905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圖片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693" y="1503848"/>
              <a:ext cx="792161" cy="7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矩形 112">
              <a:extLst/>
            </p:cNvPr>
            <p:cNvSpPr/>
            <p:nvPr/>
          </p:nvSpPr>
          <p:spPr>
            <a:xfrm rot="5400000">
              <a:off x="-276827" y="1983383"/>
              <a:ext cx="1291825" cy="144459"/>
            </a:xfrm>
            <a:prstGeom prst="rect">
              <a:avLst/>
            </a:prstGeom>
            <a:solidFill>
              <a:srgbClr val="C326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70" name="圖片 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38012" y="1442100"/>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圖片 23"/>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486808" y="143909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72" name="群組 31"/>
            <p:cNvGrpSpPr>
              <a:grpSpLocks/>
            </p:cNvGrpSpPr>
            <p:nvPr/>
          </p:nvGrpSpPr>
          <p:grpSpPr bwMode="auto">
            <a:xfrm>
              <a:off x="1772926" y="1439099"/>
              <a:ext cx="11155416" cy="1269953"/>
              <a:chOff x="1772926" y="1610549"/>
              <a:chExt cx="11155416" cy="1269953"/>
            </a:xfrm>
          </p:grpSpPr>
          <p:pic>
            <p:nvPicPr>
              <p:cNvPr id="6176"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788" y="1620502"/>
                <a:ext cx="252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圖片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635" y="1620502"/>
                <a:ext cx="1813153"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圖片 26"/>
              <p:cNvPicPr>
                <a:picLocks noChangeAspect="1"/>
              </p:cNvPicPr>
              <p:nvPr/>
            </p:nvPicPr>
            <p:blipFill>
              <a:blip r:embed="rId5" cstate="print">
                <a:extLst>
                  <a:ext uri="{28A0092B-C50C-407E-A947-70E740481C1C}">
                    <a14:useLocalDpi xmlns:a14="http://schemas.microsoft.com/office/drawing/2010/main" val="0"/>
                  </a:ext>
                </a:extLst>
              </a:blip>
              <a:srcRect r="25867"/>
              <a:stretch>
                <a:fillRect/>
              </a:stretch>
            </p:blipFill>
            <p:spPr bwMode="auto">
              <a:xfrm>
                <a:off x="3449635" y="1621421"/>
                <a:ext cx="1712915" cy="1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圖片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2926" y="1620502"/>
                <a:ext cx="1680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圖片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6587" y="1620502"/>
                <a:ext cx="205452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圖片 29"/>
              <p:cNvPicPr>
                <a:picLocks noChangeAspect="1"/>
              </p:cNvPicPr>
              <p:nvPr/>
            </p:nvPicPr>
            <p:blipFill>
              <a:blip r:embed="rId9">
                <a:extLst>
                  <a:ext uri="{28A0092B-C50C-407E-A947-70E740481C1C}">
                    <a14:useLocalDpi xmlns:a14="http://schemas.microsoft.com/office/drawing/2010/main" val="0"/>
                  </a:ext>
                </a:extLst>
              </a:blip>
              <a:srcRect l="21390" t="11264"/>
              <a:stretch>
                <a:fillRect/>
              </a:stretch>
            </p:blipFill>
            <p:spPr bwMode="auto">
              <a:xfrm>
                <a:off x="11515383" y="1610549"/>
                <a:ext cx="141295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矩形 116">
              <a:extLst/>
            </p:cNvPr>
            <p:cNvSpPr/>
            <p:nvPr/>
          </p:nvSpPr>
          <p:spPr>
            <a:xfrm>
              <a:off x="1744628" y="1422395"/>
              <a:ext cx="10439192" cy="144418"/>
            </a:xfrm>
            <a:prstGeom prst="rect">
              <a:avLst/>
            </a:prstGeom>
            <a:solidFill>
              <a:srgbClr val="FABBB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18" name="矩形 117">
              <a:extLst/>
            </p:cNvPr>
            <p:cNvSpPr/>
            <p:nvPr/>
          </p:nvSpPr>
          <p:spPr>
            <a:xfrm>
              <a:off x="-15875" y="1409699"/>
              <a:ext cx="312732" cy="1288651"/>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19" name="文字方塊 118">
              <a:extLst/>
            </p:cNvPr>
            <p:cNvSpPr txBox="1"/>
            <p:nvPr/>
          </p:nvSpPr>
          <p:spPr>
            <a:xfrm>
              <a:off x="479415" y="2328578"/>
              <a:ext cx="3246978" cy="425626"/>
            </a:xfrm>
            <a:prstGeom prst="rect">
              <a:avLst/>
            </a:prstGeom>
            <a:noFill/>
            <a:effectLst>
              <a:outerShdw blurRad="50800" dist="38100" dir="2700000" algn="tl" rotWithShape="0">
                <a:prstClr val="black">
                  <a:alpha val="40000"/>
                </a:prstClr>
              </a:outerShdw>
            </a:effectLst>
          </p:spPr>
          <p:txBody>
            <a:bodyPr wrap="none">
              <a:spAutoFit/>
            </a:bodyPr>
            <a:lstStyle/>
            <a:p>
              <a:pPr eaLnBrk="1" hangingPunct="1">
                <a:lnSpc>
                  <a:spcPts val="1300"/>
                </a:lnSpc>
                <a:defRPr/>
              </a:pPr>
              <a:r>
                <a:rPr lang="zh-TW" altLang="en-US" sz="1400" b="1" dirty="0">
                  <a:solidFill>
                    <a:schemeClr val="bg1"/>
                  </a:solidFill>
                  <a:latin typeface="Arial Rounded MT Bold" panose="020F0704030504030204" pitchFamily="34" charset="0"/>
                  <a:ea typeface="微軟正黑體" panose="020B0604030504040204" pitchFamily="34" charset="-120"/>
                </a:rPr>
                <a:t>高雄醫學大學</a:t>
              </a:r>
              <a:endParaRPr lang="en-US" altLang="zh-TW" sz="1400" b="1" dirty="0">
                <a:solidFill>
                  <a:schemeClr val="bg1"/>
                </a:solidFill>
                <a:latin typeface="Arial Rounded MT Bold" panose="020F0704030504030204" pitchFamily="34" charset="0"/>
                <a:ea typeface="微軟正黑體" panose="020B0604030504040204" pitchFamily="34" charset="-120"/>
              </a:endParaRPr>
            </a:p>
            <a:p>
              <a:pPr eaLnBrk="1" hangingPunct="1">
                <a:lnSpc>
                  <a:spcPts val="1300"/>
                </a:lnSpc>
                <a:defRPr/>
              </a:pPr>
              <a:r>
                <a:rPr lang="en-US" altLang="zh-TW" sz="1000" dirty="0">
                  <a:solidFill>
                    <a:schemeClr val="bg1"/>
                  </a:solidFill>
                  <a:latin typeface="Arial Rounded MT Bold" panose="020F0704030504030204" pitchFamily="34" charset="0"/>
                  <a:ea typeface="微軟正黑體" panose="020B0604030504040204" pitchFamily="34" charset="-120"/>
                </a:rPr>
                <a:t>KAOHSIUNG MEDICAL UNIVERSITY</a:t>
              </a:r>
              <a:endParaRPr lang="zh-TW" altLang="en-US" sz="1000" dirty="0">
                <a:solidFill>
                  <a:schemeClr val="bg1"/>
                </a:solidFill>
                <a:latin typeface="Arial Rounded MT Bold" panose="020F0704030504030204" pitchFamily="34" charset="0"/>
                <a:ea typeface="微軟正黑體" panose="020B0604030504040204" pitchFamily="34" charset="-120"/>
              </a:endParaRPr>
            </a:p>
          </p:txBody>
        </p:sp>
      </p:grpSp>
      <p:sp>
        <p:nvSpPr>
          <p:cNvPr id="130" name="矩形 129">
            <a:extLst/>
          </p:cNvPr>
          <p:cNvSpPr/>
          <p:nvPr/>
        </p:nvSpPr>
        <p:spPr>
          <a:xfrm>
            <a:off x="0" y="6659564"/>
            <a:ext cx="9153525" cy="198437"/>
          </a:xfrm>
          <a:prstGeom prst="rect">
            <a:avLst/>
          </a:prstGeom>
          <a:solidFill>
            <a:srgbClr val="F67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31" name="矩形 130">
            <a:extLst/>
          </p:cNvPr>
          <p:cNvSpPr/>
          <p:nvPr/>
        </p:nvSpPr>
        <p:spPr>
          <a:xfrm>
            <a:off x="-5953" y="6477001"/>
            <a:ext cx="9153526" cy="1825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1" name="矩形 60">
            <a:extLst/>
          </p:cNvPr>
          <p:cNvSpPr/>
          <p:nvPr/>
        </p:nvSpPr>
        <p:spPr>
          <a:xfrm>
            <a:off x="0" y="6659564"/>
            <a:ext cx="9153525" cy="198437"/>
          </a:xfrm>
          <a:prstGeom prst="rect">
            <a:avLst/>
          </a:prstGeom>
          <a:solidFill>
            <a:srgbClr val="F67E6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2" name="矩形 61">
            <a:extLst/>
          </p:cNvPr>
          <p:cNvSpPr/>
          <p:nvPr/>
        </p:nvSpPr>
        <p:spPr>
          <a:xfrm>
            <a:off x="-5953" y="6477001"/>
            <a:ext cx="9153526" cy="182563"/>
          </a:xfrm>
          <a:prstGeom prst="rect">
            <a:avLst/>
          </a:prstGeom>
          <a:solidFill>
            <a:srgbClr val="FDE0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pic>
        <p:nvPicPr>
          <p:cNvPr id="6159" name="圖片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87" t="13576" r="15253" b="15833"/>
          <a:stretch>
            <a:fillRect/>
          </a:stretch>
        </p:blipFill>
        <p:spPr bwMode="auto">
          <a:xfrm>
            <a:off x="7957664" y="5398086"/>
            <a:ext cx="1343804" cy="1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222645D-A22B-4C6B-BE38-E60D9C04FE68}" type="slidenum">
              <a:rPr lang="zh-TW" altLang="en-US" smtClean="0"/>
              <a:t>7</a:t>
            </a:fld>
            <a:endParaRPr lang="zh-TW" altLang="en-US" dirty="0"/>
          </a:p>
        </p:txBody>
      </p:sp>
      <p:sp>
        <p:nvSpPr>
          <p:cNvPr id="63" name="矩形 62"/>
          <p:cNvSpPr/>
          <p:nvPr/>
        </p:nvSpPr>
        <p:spPr>
          <a:xfrm>
            <a:off x="1935507" y="2852936"/>
            <a:ext cx="5235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14400" indent="-914400" algn="ctr" eaLnBrk="1" hangingPunct="1">
              <a:spcBef>
                <a:spcPts val="1200"/>
              </a:spcBef>
              <a:defRPr/>
            </a:pPr>
            <a:r>
              <a:rPr lang="zh-TW" altLang="en-US" sz="4400" b="1" dirty="0">
                <a:solidFill>
                  <a:srgbClr val="5A278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二、研究生相關事項</a:t>
            </a:r>
            <a:endParaRPr lang="zh-CN" altLang="en-US" sz="4400" b="1" dirty="0">
              <a:solidFill>
                <a:srgbClr val="5A278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51170734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8</a:t>
            </a:fld>
            <a:endParaRPr lang="zh-TW" altLang="en-US" dirty="0"/>
          </a:p>
        </p:txBody>
      </p:sp>
      <p:sp>
        <p:nvSpPr>
          <p:cNvPr id="13" name="標題 1"/>
          <p:cNvSpPr txBox="1">
            <a:spLocks/>
          </p:cNvSpPr>
          <p:nvPr/>
        </p:nvSpPr>
        <p:spPr bwMode="auto">
          <a:xfrm>
            <a:off x="9729" y="44624"/>
            <a:ext cx="9144000" cy="422275"/>
          </a:xfrm>
          <a:prstGeom prst="rect">
            <a:avLst/>
          </a:prstGeom>
          <a:noFill/>
          <a:ln w="9525">
            <a:noFill/>
            <a:miter lim="800000"/>
            <a:headEnd/>
            <a:tailEnd/>
          </a:ln>
        </p:spPr>
        <p:txBody>
          <a:bodyPr/>
          <a:lstStyle/>
          <a:p>
            <a:pPr algn="ctr">
              <a:defRPr/>
            </a:pP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學生校務資訊系統</a:t>
            </a:r>
            <a:r>
              <a:rPr lang="en-US" altLang="zh-TW"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(1/2)</a:t>
            </a:r>
            <a:endPar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lgn="ctr">
              <a:defRPr/>
            </a:pPr>
            <a:endPar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grpSp>
        <p:nvGrpSpPr>
          <p:cNvPr id="17" name="群組 9"/>
          <p:cNvGrpSpPr>
            <a:grpSpLocks/>
          </p:cNvGrpSpPr>
          <p:nvPr/>
        </p:nvGrpSpPr>
        <p:grpSpPr bwMode="auto">
          <a:xfrm>
            <a:off x="250825" y="962026"/>
            <a:ext cx="8353425" cy="5546056"/>
            <a:chOff x="89210" y="1124744"/>
            <a:chExt cx="8803269" cy="5382881"/>
          </a:xfrm>
        </p:grpSpPr>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t="12605" r="10136" b="11014"/>
            <a:stretch>
              <a:fillRect/>
            </a:stretch>
          </p:blipFill>
          <p:spPr bwMode="auto">
            <a:xfrm>
              <a:off x="89210" y="1124744"/>
              <a:ext cx="8803269" cy="538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矩形 18"/>
            <p:cNvSpPr/>
            <p:nvPr/>
          </p:nvSpPr>
          <p:spPr>
            <a:xfrm>
              <a:off x="5914558" y="1341383"/>
              <a:ext cx="2952826" cy="51662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extLst>
      <p:ext uri="{BB962C8B-B14F-4D97-AF65-F5344CB8AC3E}">
        <p14:creationId xmlns:p14="http://schemas.microsoft.com/office/powerpoint/2010/main" val="290863581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p:cNvPr>
          <p:cNvSpPr/>
          <p:nvPr/>
        </p:nvSpPr>
        <p:spPr>
          <a:xfrm>
            <a:off x="0" y="185739"/>
            <a:ext cx="8515350" cy="841375"/>
          </a:xfrm>
          <a:prstGeom prst="rect">
            <a:avLst/>
          </a:prstGeom>
          <a:pattFill prst="lgGrid">
            <a:fgClr>
              <a:srgbClr val="FFFF99"/>
            </a:fgClr>
            <a:bgClr>
              <a:schemeClr val="bg1"/>
            </a:bgClr>
          </a:patt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dirty="0"/>
          </a:p>
        </p:txBody>
      </p:sp>
      <p:pic>
        <p:nvPicPr>
          <p:cNvPr id="12" name="圖片 11" title="以新潮的圖像呈現老式電話線 ">
            <a:extLst/>
          </p:cNvPr>
          <p:cNvPicPr/>
          <p:nvPr/>
        </p:nvPicPr>
        <p:blipFill>
          <a:blip r:embed="rId3"/>
          <a:stretch>
            <a:fillRect/>
          </a:stretch>
        </p:blipFill>
        <p:spPr>
          <a:xfrm>
            <a:off x="4649391" y="157163"/>
            <a:ext cx="4318397" cy="869950"/>
          </a:xfrm>
          <a:prstGeom prst="rect">
            <a:avLst/>
          </a:prstGeom>
        </p:spPr>
      </p:pic>
      <p:sp>
        <p:nvSpPr>
          <p:cNvPr id="14" name="流程圖: 抽選 13">
            <a:extLst/>
          </p:cNvPr>
          <p:cNvSpPr/>
          <p:nvPr/>
        </p:nvSpPr>
        <p:spPr>
          <a:xfrm rot="1653794">
            <a:off x="-38099" y="184151"/>
            <a:ext cx="1070372" cy="1065213"/>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抽選 14">
            <a:extLst/>
          </p:cNvPr>
          <p:cNvSpPr/>
          <p:nvPr/>
        </p:nvSpPr>
        <p:spPr>
          <a:xfrm rot="11200562">
            <a:off x="42863" y="-6350"/>
            <a:ext cx="1070372" cy="1063625"/>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6" name="流程圖: 抽選 15">
            <a:extLst/>
          </p:cNvPr>
          <p:cNvSpPr/>
          <p:nvPr/>
        </p:nvSpPr>
        <p:spPr>
          <a:xfrm rot="6092532">
            <a:off x="47824" y="72033"/>
            <a:ext cx="1427162" cy="1337072"/>
          </a:xfrm>
          <a:prstGeom prst="flowChartExtract">
            <a:avLst/>
          </a:prstGeom>
          <a:noFill/>
          <a:ln>
            <a:solidFill>
              <a:srgbClr val="429780">
                <a:alpha val="40000"/>
              </a:srgb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矩形 20">
            <a:extLst/>
          </p:cNvPr>
          <p:cNvSpPr/>
          <p:nvPr/>
        </p:nvSpPr>
        <p:spPr>
          <a:xfrm>
            <a:off x="121444" y="962025"/>
            <a:ext cx="8846344" cy="5110163"/>
          </a:xfrm>
          <a:prstGeom prst="rect">
            <a:avLst/>
          </a:prstGeom>
          <a:ln w="25400">
            <a:solidFill>
              <a:schemeClr val="bg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dirty="0">
              <a:latin typeface="微軟正黑體" panose="020B0604030504040204" pitchFamily="34" charset="-120"/>
              <a:ea typeface="微軟正黑體" panose="020B0604030504040204" pitchFamily="34" charset="-120"/>
            </a:endParaRPr>
          </a:p>
        </p:txBody>
      </p:sp>
      <p:sp>
        <p:nvSpPr>
          <p:cNvPr id="23" name="摺角紙張 22">
            <a:extLst/>
          </p:cNvPr>
          <p:cNvSpPr/>
          <p:nvPr/>
        </p:nvSpPr>
        <p:spPr>
          <a:xfrm>
            <a:off x="489254" y="759241"/>
            <a:ext cx="8598694" cy="5294312"/>
          </a:xfrm>
          <a:prstGeom prst="foldedCorner">
            <a:avLst>
              <a:gd name="adj" fmla="val 4700"/>
            </a:avLst>
          </a:prstGeom>
          <a:pattFill prst="pct5">
            <a:fgClr>
              <a:schemeClr val="accent4">
                <a:lumMod val="20000"/>
                <a:lumOff val="80000"/>
              </a:schemeClr>
            </a:fgClr>
            <a:bgClr>
              <a:schemeClr val="bg1"/>
            </a:bgClr>
          </a:patt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lvl1pPr marL="342900" indent="-342900" defTabSz="622300">
              <a:defRPr kumimoji="1">
                <a:solidFill>
                  <a:schemeClr val="tx1"/>
                </a:solidFill>
                <a:latin typeface="Arial" charset="0"/>
                <a:ea typeface="新細明體" pitchFamily="18" charset="-120"/>
              </a:defRPr>
            </a:lvl1pPr>
            <a:lvl2pPr defTabSz="622300">
              <a:defRPr kumimoji="1">
                <a:solidFill>
                  <a:schemeClr val="tx1"/>
                </a:solidFill>
                <a:latin typeface="Arial" charset="0"/>
                <a:ea typeface="新細明體" pitchFamily="18" charset="-120"/>
              </a:defRPr>
            </a:lvl2pPr>
            <a:lvl3pPr marL="1143000" indent="-228600" defTabSz="622300">
              <a:defRPr kumimoji="1">
                <a:solidFill>
                  <a:schemeClr val="tx1"/>
                </a:solidFill>
                <a:latin typeface="Arial" charset="0"/>
                <a:ea typeface="新細明體" pitchFamily="18" charset="-120"/>
              </a:defRPr>
            </a:lvl3pPr>
            <a:lvl4pPr marL="1600200" indent="-228600" defTabSz="622300">
              <a:defRPr kumimoji="1">
                <a:solidFill>
                  <a:schemeClr val="tx1"/>
                </a:solidFill>
                <a:latin typeface="Arial" charset="0"/>
                <a:ea typeface="新細明體" pitchFamily="18" charset="-120"/>
              </a:defRPr>
            </a:lvl4pPr>
            <a:lvl5pPr marL="2057400" indent="-228600" defTabSz="622300">
              <a:defRPr kumimoji="1">
                <a:solidFill>
                  <a:schemeClr val="tx1"/>
                </a:solidFill>
                <a:latin typeface="Arial" charset="0"/>
                <a:ea typeface="新細明體" pitchFamily="18" charset="-120"/>
              </a:defRPr>
            </a:lvl5pPr>
            <a:lvl6pPr marL="2514600" indent="-228600" defTabSz="6223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6223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6223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622300" eaLnBrk="0" fontAlgn="base" hangingPunct="0">
              <a:spcBef>
                <a:spcPct val="0"/>
              </a:spcBef>
              <a:spcAft>
                <a:spcPct val="0"/>
              </a:spcAft>
              <a:defRPr kumimoji="1">
                <a:solidFill>
                  <a:schemeClr val="tx1"/>
                </a:solidFill>
                <a:latin typeface="Arial" charset="0"/>
                <a:ea typeface="新細明體" pitchFamily="18" charset="-120"/>
              </a:defRPr>
            </a:lvl9pPr>
          </a:lstStyle>
          <a:p>
            <a:pPr marL="0" lvl="1" algn="ctr">
              <a:lnSpc>
                <a:spcPts val="300"/>
              </a:lnSpc>
              <a:defRPr/>
            </a:pPr>
            <a:endParaRPr lang="en-US" altLang="zh-TW" sz="1600" u="sng"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86" name="文字方塊 3"/>
          <p:cNvSpPr txBox="1">
            <a:spLocks noChangeArrowheads="1"/>
          </p:cNvSpPr>
          <p:nvPr/>
        </p:nvSpPr>
        <p:spPr bwMode="auto">
          <a:xfrm>
            <a:off x="5043487" y="5181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pPr>
            <a:endParaRPr lang="zh-TW" altLang="en-US" sz="1400" b="1">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222645D-A22B-4C6B-BE38-E60D9C04FE68}" type="slidenum">
              <a:rPr lang="zh-TW" altLang="en-US" smtClean="0"/>
              <a:t>9</a:t>
            </a:fld>
            <a:endParaRPr lang="zh-TW" altLang="en-US" dirty="0"/>
          </a:p>
        </p:txBody>
      </p:sp>
      <p:graphicFrame>
        <p:nvGraphicFramePr>
          <p:cNvPr id="13" name="表格 12"/>
          <p:cNvGraphicFramePr>
            <a:graphicFrameLocks noGrp="1"/>
          </p:cNvGraphicFramePr>
          <p:nvPr>
            <p:extLst>
              <p:ext uri="{D42A27DB-BD31-4B8C-83A1-F6EECF244321}">
                <p14:modId xmlns:p14="http://schemas.microsoft.com/office/powerpoint/2010/main" val="935367694"/>
              </p:ext>
            </p:extLst>
          </p:nvPr>
        </p:nvGraphicFramePr>
        <p:xfrm>
          <a:off x="489254" y="1115888"/>
          <a:ext cx="8560290" cy="4683125"/>
        </p:xfrm>
        <a:graphic>
          <a:graphicData uri="http://schemas.openxmlformats.org/drawingml/2006/table">
            <a:tbl>
              <a:tblPr firstRow="1" bandRow="1">
                <a:tableStyleId>{E8B1032C-EA38-4F05-BA0D-38AFFFC7BED3}</a:tableStyleId>
              </a:tblPr>
              <a:tblGrid>
                <a:gridCol w="1170638">
                  <a:extLst>
                    <a:ext uri="{9D8B030D-6E8A-4147-A177-3AD203B41FA5}">
                      <a16:colId xmlns:a16="http://schemas.microsoft.com/office/drawing/2014/main" val="20000"/>
                    </a:ext>
                  </a:extLst>
                </a:gridCol>
                <a:gridCol w="7389652">
                  <a:extLst>
                    <a:ext uri="{9D8B030D-6E8A-4147-A177-3AD203B41FA5}">
                      <a16:colId xmlns:a16="http://schemas.microsoft.com/office/drawing/2014/main" val="20001"/>
                    </a:ext>
                  </a:extLst>
                </a:gridCol>
              </a:tblGrid>
              <a:tr h="15152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b="0" dirty="0">
                          <a:latin typeface="微軟正黑體" panose="020B0604030504040204" pitchFamily="34" charset="-120"/>
                          <a:ea typeface="微軟正黑體" panose="020B0604030504040204" pitchFamily="34" charset="-120"/>
                        </a:rPr>
                        <a:t>登</a:t>
                      </a:r>
                      <a:r>
                        <a:rPr lang="en-US" altLang="zh-TW" sz="2000" b="0" dirty="0">
                          <a:latin typeface="微軟正黑體" panose="020B0604030504040204" pitchFamily="34" charset="-120"/>
                          <a:ea typeface="微軟正黑體" panose="020B0604030504040204" pitchFamily="34" charset="-120"/>
                        </a:rPr>
                        <a:t> </a:t>
                      </a:r>
                      <a:r>
                        <a:rPr lang="zh-TW" altLang="zh-TW" sz="2000" b="0" dirty="0">
                          <a:latin typeface="微軟正黑體" panose="020B0604030504040204" pitchFamily="34" charset="-120"/>
                          <a:ea typeface="微軟正黑體" panose="020B0604030504040204" pitchFamily="34" charset="-120"/>
                        </a:rPr>
                        <a:t>錄</a:t>
                      </a:r>
                      <a:endParaRPr lang="zh-TW" altLang="en-US" sz="2000" b="0" dirty="0">
                        <a:solidFill>
                          <a:schemeClr val="tx1"/>
                        </a:solidFill>
                        <a:latin typeface="微軟正黑體" panose="020B0604030504040204" pitchFamily="34" charset="-120"/>
                        <a:ea typeface="微軟正黑體" panose="020B0604030504040204" pitchFamily="34" charset="-120"/>
                      </a:endParaRPr>
                    </a:p>
                  </a:txBody>
                  <a:tcPr marL="91432" marR="91432" marT="45714" marB="45714" anchor="ctr"/>
                </a:tc>
                <a:tc>
                  <a:txBody>
                    <a:bodyPr/>
                    <a:lstStyle/>
                    <a:p>
                      <a:pPr marL="285750" indent="-285750" eaLnBrk="1" hangingPunct="1">
                        <a:buFont typeface="Wingdings" panose="05000000000000000000" pitchFamily="2" charset="2"/>
                        <a:buChar char="Ø"/>
                        <a:defRPr/>
                      </a:pPr>
                      <a:r>
                        <a:rPr lang="zh-TW" altLang="en-US" sz="2000" b="0" dirty="0">
                          <a:latin typeface="微軟正黑體" panose="020B0604030504040204" pitchFamily="34" charset="-120"/>
                          <a:ea typeface="微軟正黑體" panose="020B0604030504040204" pitchFamily="34" charset="-120"/>
                        </a:rPr>
                        <a:t>維護</a:t>
                      </a:r>
                      <a:r>
                        <a:rPr lang="zh-TW" altLang="zh-TW" sz="2000" b="0" dirty="0">
                          <a:latin typeface="微軟正黑體" panose="020B0604030504040204" pitchFamily="34" charset="-120"/>
                          <a:ea typeface="微軟正黑體" panose="020B0604030504040204" pitchFamily="34" charset="-120"/>
                        </a:rPr>
                        <a:t>主指導教授</a:t>
                      </a:r>
                      <a:r>
                        <a:rPr lang="en-US" altLang="zh-TW" sz="2000" b="0" dirty="0">
                          <a:latin typeface="微軟正黑體" panose="020B0604030504040204" pitchFamily="34" charset="-120"/>
                          <a:ea typeface="微軟正黑體" panose="020B0604030504040204" pitchFamily="34" charset="-120"/>
                        </a:rPr>
                        <a:t>/</a:t>
                      </a:r>
                      <a:r>
                        <a:rPr lang="zh-TW" altLang="zh-TW" sz="2000" b="0" dirty="0">
                          <a:latin typeface="微軟正黑體" panose="020B0604030504040204" pitchFamily="34" charset="-120"/>
                          <a:ea typeface="微軟正黑體" panose="020B0604030504040204" pitchFamily="34" charset="-120"/>
                        </a:rPr>
                        <a:t>共同指導教授</a:t>
                      </a:r>
                      <a:r>
                        <a:rPr lang="zh-TW" altLang="en-US" sz="2000" b="0" dirty="0">
                          <a:latin typeface="微軟正黑體" panose="020B0604030504040204" pitchFamily="34" charset="-120"/>
                          <a:ea typeface="微軟正黑體" panose="020B0604030504040204" pitchFamily="34" charset="-120"/>
                        </a:rPr>
                        <a:t>名單</a:t>
                      </a:r>
                      <a:endParaRPr lang="en-US" altLang="zh-TW" sz="2000" b="0" dirty="0">
                        <a:latin typeface="微軟正黑體" panose="020B0604030504040204" pitchFamily="34" charset="-120"/>
                        <a:ea typeface="微軟正黑體" panose="020B0604030504040204" pitchFamily="34" charset="-120"/>
                      </a:endParaRPr>
                    </a:p>
                    <a:p>
                      <a:pPr marL="285750" indent="-285750" eaLnBrk="1" hangingPunct="1">
                        <a:buFont typeface="Wingdings" panose="05000000000000000000" pitchFamily="2" charset="2"/>
                        <a:buChar char="Ø"/>
                        <a:defRPr/>
                      </a:pPr>
                      <a:r>
                        <a:rPr lang="zh-TW" altLang="zh-TW" sz="2000" b="0" dirty="0">
                          <a:latin typeface="微軟正黑體" panose="020B0604030504040204" pitchFamily="34" charset="-120"/>
                          <a:ea typeface="微軟正黑體" panose="020B0604030504040204" pitchFamily="34" charset="-120"/>
                        </a:rPr>
                        <a:t>碩博士班英檢畢業門檻通過與否證明</a:t>
                      </a:r>
                      <a:endParaRPr lang="en-US" altLang="zh-TW" sz="2000" b="0" dirty="0">
                        <a:latin typeface="微軟正黑體" panose="020B0604030504040204" pitchFamily="34" charset="-120"/>
                        <a:ea typeface="微軟正黑體" panose="020B0604030504040204" pitchFamily="34" charset="-120"/>
                      </a:endParaRPr>
                    </a:p>
                    <a:p>
                      <a:pPr marL="285750" indent="-285750" eaLnBrk="1" hangingPunct="1">
                        <a:buFont typeface="Wingdings" panose="05000000000000000000" pitchFamily="2" charset="2"/>
                        <a:buChar char="Ø"/>
                        <a:defRPr/>
                      </a:pPr>
                      <a:r>
                        <a:rPr lang="zh-TW" altLang="zh-TW" sz="2000" b="0" dirty="0">
                          <a:latin typeface="微軟正黑體" panose="020B0604030504040204" pitchFamily="34" charset="-120"/>
                          <a:ea typeface="微軟正黑體" panose="020B0604030504040204" pitchFamily="34" charset="-120"/>
                        </a:rPr>
                        <a:t>博士生</a:t>
                      </a:r>
                      <a:r>
                        <a:rPr lang="zh-TW" altLang="en-US" sz="2000" b="0" dirty="0">
                          <a:latin typeface="微軟正黑體" panose="020B0604030504040204" pitchFamily="34" charset="-120"/>
                          <a:ea typeface="微軟正黑體" panose="020B0604030504040204" pitchFamily="34" charset="-120"/>
                        </a:rPr>
                        <a:t>候選人</a:t>
                      </a:r>
                      <a:r>
                        <a:rPr lang="en-US" altLang="zh-TW" sz="2000" b="0" dirty="0">
                          <a:latin typeface="微軟正黑體" panose="020B0604030504040204" pitchFamily="34" charset="-120"/>
                          <a:ea typeface="微軟正黑體" panose="020B0604030504040204" pitchFamily="34" charset="-120"/>
                        </a:rPr>
                        <a:t>Research committee</a:t>
                      </a:r>
                      <a:r>
                        <a:rPr lang="zh-TW" altLang="zh-TW" sz="2000" b="0" dirty="0">
                          <a:latin typeface="微軟正黑體" panose="020B0604030504040204" pitchFamily="34" charset="-120"/>
                          <a:ea typeface="微軟正黑體" panose="020B0604030504040204" pitchFamily="34" charset="-120"/>
                        </a:rPr>
                        <a:t>名單和每年進度報告</a:t>
                      </a:r>
                      <a:endParaRPr lang="en-US" altLang="zh-TW" sz="2000" b="0" dirty="0">
                        <a:latin typeface="微軟正黑體" panose="020B0604030504040204" pitchFamily="34" charset="-120"/>
                        <a:ea typeface="微軟正黑體" panose="020B0604030504040204" pitchFamily="34" charset="-120"/>
                      </a:endParaRPr>
                    </a:p>
                    <a:p>
                      <a:pPr marL="285750" indent="-285750" eaLnBrk="1" hangingPunct="1">
                        <a:buFont typeface="Wingdings" panose="05000000000000000000" pitchFamily="2" charset="2"/>
                        <a:buChar char="Ø"/>
                        <a:defRPr/>
                      </a:pPr>
                      <a:r>
                        <a:rPr lang="zh-TW" altLang="en-US" sz="2000" b="0" dirty="0">
                          <a:latin typeface="微軟正黑體" panose="020B0604030504040204" pitchFamily="34" charset="-120"/>
                          <a:ea typeface="微軟正黑體" panose="020B0604030504040204" pitchFamily="34" charset="-120"/>
                        </a:rPr>
                        <a:t>研究生發表期刊論文及參與學術研討會</a:t>
                      </a:r>
                      <a:endParaRPr lang="zh-TW" altLang="en-US" sz="2000" b="0" dirty="0">
                        <a:solidFill>
                          <a:schemeClr val="tx1"/>
                        </a:solidFill>
                        <a:latin typeface="微軟正黑體" panose="020B0604030504040204" pitchFamily="34" charset="-120"/>
                        <a:ea typeface="微軟正黑體" panose="020B0604030504040204" pitchFamily="34" charset="-120"/>
                      </a:endParaRPr>
                    </a:p>
                  </a:txBody>
                  <a:tcPr marL="91432" marR="91432" marT="45714" marB="45714" anchor="ctr"/>
                </a:tc>
                <a:extLst>
                  <a:ext uri="{0D108BD9-81ED-4DB2-BD59-A6C34878D82A}">
                    <a16:rowId xmlns:a16="http://schemas.microsoft.com/office/drawing/2014/main" val="10000"/>
                  </a:ext>
                </a:extLst>
              </a:tr>
              <a:tr h="1222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dirty="0">
                          <a:latin typeface="微軟正黑體" panose="020B0604030504040204" pitchFamily="34" charset="-120"/>
                          <a:ea typeface="微軟正黑體" panose="020B0604030504040204" pitchFamily="34" charset="-120"/>
                        </a:rPr>
                        <a:t>查</a:t>
                      </a:r>
                      <a:r>
                        <a:rPr lang="en-US" altLang="zh-TW" sz="2000" dirty="0">
                          <a:latin typeface="微軟正黑體" panose="020B0604030504040204" pitchFamily="34" charset="-120"/>
                          <a:ea typeface="微軟正黑體" panose="020B0604030504040204" pitchFamily="34" charset="-120"/>
                        </a:rPr>
                        <a:t> </a:t>
                      </a:r>
                      <a:r>
                        <a:rPr lang="zh-TW" altLang="zh-TW" sz="2000" dirty="0">
                          <a:latin typeface="微軟正黑體" panose="020B0604030504040204" pitchFamily="34" charset="-120"/>
                          <a:ea typeface="微軟正黑體" panose="020B0604030504040204" pitchFamily="34" charset="-120"/>
                        </a:rPr>
                        <a:t>閱</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marL="91432" marR="91432" marT="45714" marB="45714" anchor="ctr"/>
                </a:tc>
                <a:tc>
                  <a:txBody>
                    <a:bodyPr/>
                    <a:lstStyle/>
                    <a:p>
                      <a:pPr eaLnBrk="1" hangingPunct="1">
                        <a:spcBef>
                          <a:spcPct val="0"/>
                        </a:spcBef>
                        <a:buFont typeface="Wingdings" pitchFamily="2" charset="2"/>
                        <a:buChar char="Ø"/>
                      </a:pPr>
                      <a:r>
                        <a:rPr lang="zh-TW" altLang="en-US" sz="2000" dirty="0">
                          <a:latin typeface="微軟正黑體" panose="020B0604030504040204" pitchFamily="34" charset="-120"/>
                          <a:ea typeface="微軟正黑體" panose="020B0604030504040204" pitchFamily="34" charset="-120"/>
                        </a:rPr>
                        <a:t>指導教授</a:t>
                      </a:r>
                      <a:r>
                        <a:rPr lang="zh-TW" altLang="zh-TW" sz="2000" dirty="0">
                          <a:latin typeface="微軟正黑體" panose="020B0604030504040204" pitchFamily="34" charset="-120"/>
                          <a:ea typeface="微軟正黑體" panose="020B0604030504040204" pitchFamily="34" charset="-120"/>
                        </a:rPr>
                        <a:t>所屬研究生人數及</a:t>
                      </a:r>
                      <a:r>
                        <a:rPr lang="zh-TW" altLang="en-US" sz="2000" dirty="0">
                          <a:latin typeface="微軟正黑體" panose="020B0604030504040204" pitchFamily="34" charset="-120"/>
                          <a:ea typeface="微軟正黑體" panose="020B0604030504040204" pitchFamily="34" charset="-120"/>
                        </a:rPr>
                        <a:t>研究生的</a:t>
                      </a:r>
                      <a:r>
                        <a:rPr lang="zh-TW" altLang="zh-TW" sz="2000" dirty="0">
                          <a:latin typeface="微軟正黑體" panose="020B0604030504040204" pitchFamily="34" charset="-120"/>
                          <a:ea typeface="微軟正黑體" panose="020B0604030504040204" pitchFamily="34" charset="-120"/>
                        </a:rPr>
                        <a:t>成績</a:t>
                      </a:r>
                      <a:endParaRPr lang="zh-TW" altLang="en-US" sz="2000" dirty="0">
                        <a:latin typeface="微軟正黑體" panose="020B0604030504040204" pitchFamily="34" charset="-120"/>
                        <a:ea typeface="微軟正黑體" panose="020B0604030504040204" pitchFamily="34" charset="-120"/>
                      </a:endParaRPr>
                    </a:p>
                    <a:p>
                      <a:pPr eaLnBrk="1" hangingPunct="1">
                        <a:spcBef>
                          <a:spcPct val="0"/>
                        </a:spcBef>
                        <a:buFont typeface="Wingdings" pitchFamily="2" charset="2"/>
                        <a:buChar char="Ø"/>
                      </a:pPr>
                      <a:r>
                        <a:rPr lang="zh-TW" altLang="zh-TW" sz="2000" dirty="0">
                          <a:latin typeface="微軟正黑體" panose="020B0604030504040204" pitchFamily="34" charset="-120"/>
                          <a:ea typeface="微軟正黑體" panose="020B0604030504040204" pitchFamily="34" charset="-120"/>
                        </a:rPr>
                        <a:t>入學</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休學</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復學</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畢業</a:t>
                      </a:r>
                      <a:r>
                        <a:rPr lang="zh-TW" altLang="en-US" sz="2000" dirty="0">
                          <a:latin typeface="微軟正黑體" panose="020B0604030504040204" pitchFamily="34" charset="-120"/>
                          <a:ea typeface="微軟正黑體" panose="020B0604030504040204" pitchFamily="34" charset="-120"/>
                        </a:rPr>
                        <a:t>期間資料</a:t>
                      </a:r>
                    </a:p>
                    <a:p>
                      <a:pPr eaLnBrk="1" hangingPunct="1">
                        <a:spcBef>
                          <a:spcPct val="0"/>
                        </a:spcBef>
                        <a:buFont typeface="Wingdings" pitchFamily="2" charset="2"/>
                        <a:buChar char="Ø"/>
                      </a:pPr>
                      <a:r>
                        <a:rPr lang="zh-TW" altLang="zh-TW" sz="2000" dirty="0">
                          <a:latin typeface="微軟正黑體" panose="020B0604030504040204" pitchFamily="34" charset="-120"/>
                          <a:ea typeface="微軟正黑體" panose="020B0604030504040204" pitchFamily="34" charset="-120"/>
                        </a:rPr>
                        <a:t>博士候選人資格考核委員名單</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14" marB="45714" anchor="ctr"/>
                </a:tc>
                <a:extLst>
                  <a:ext uri="{0D108BD9-81ED-4DB2-BD59-A6C34878D82A}">
                    <a16:rowId xmlns:a16="http://schemas.microsoft.com/office/drawing/2014/main" val="10001"/>
                  </a:ext>
                </a:extLst>
              </a:tr>
              <a:tr h="9377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dirty="0">
                          <a:latin typeface="微軟正黑體" panose="020B0604030504040204" pitchFamily="34" charset="-120"/>
                          <a:ea typeface="微軟正黑體" panose="020B0604030504040204" pitchFamily="34" charset="-120"/>
                        </a:rPr>
                        <a:t>下</a:t>
                      </a:r>
                      <a:r>
                        <a:rPr lang="en-US" altLang="zh-TW" sz="2000" dirty="0">
                          <a:latin typeface="微軟正黑體" panose="020B0604030504040204" pitchFamily="34" charset="-120"/>
                          <a:ea typeface="微軟正黑體" panose="020B0604030504040204" pitchFamily="34" charset="-120"/>
                        </a:rPr>
                        <a:t> </a:t>
                      </a:r>
                      <a:r>
                        <a:rPr lang="zh-TW" altLang="zh-TW" sz="2000" dirty="0">
                          <a:latin typeface="微軟正黑體" panose="020B0604030504040204" pitchFamily="34" charset="-120"/>
                          <a:ea typeface="微軟正黑體" panose="020B0604030504040204" pitchFamily="34" charset="-120"/>
                        </a:rPr>
                        <a:t>載</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marL="91432" marR="91432"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a:latin typeface="微軟正黑體" panose="020B0604030504040204" pitchFamily="34" charset="-120"/>
                          <a:ea typeface="微軟正黑體" panose="020B0604030504040204" pitchFamily="34" charset="-120"/>
                        </a:rPr>
                        <a:t>博士班</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碩士班論文考試及各類申請書</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14" marB="45714" anchor="ctr"/>
                </a:tc>
                <a:extLst>
                  <a:ext uri="{0D108BD9-81ED-4DB2-BD59-A6C34878D82A}">
                    <a16:rowId xmlns:a16="http://schemas.microsoft.com/office/drawing/2014/main" val="10002"/>
                  </a:ext>
                </a:extLst>
              </a:tr>
              <a:tr h="10079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dirty="0">
                          <a:latin typeface="微軟正黑體" panose="020B0604030504040204" pitchFamily="34" charset="-120"/>
                          <a:ea typeface="微軟正黑體" panose="020B0604030504040204" pitchFamily="34" charset="-120"/>
                        </a:rPr>
                        <a:t>預</a:t>
                      </a:r>
                      <a:r>
                        <a:rPr lang="en-US" altLang="zh-TW" sz="2000" dirty="0">
                          <a:latin typeface="微軟正黑體" panose="020B0604030504040204" pitchFamily="34" charset="-120"/>
                          <a:ea typeface="微軟正黑體" panose="020B0604030504040204" pitchFamily="34" charset="-120"/>
                        </a:rPr>
                        <a:t> </a:t>
                      </a:r>
                      <a:r>
                        <a:rPr lang="zh-TW" altLang="zh-TW" sz="2000" dirty="0">
                          <a:latin typeface="微軟正黑體" panose="020B0604030504040204" pitchFamily="34" charset="-120"/>
                          <a:ea typeface="微軟正黑體" panose="020B0604030504040204" pitchFamily="34" charset="-120"/>
                        </a:rPr>
                        <a:t>警</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marL="91432" marR="91432" marT="45714" marB="45714" anchor="ctr"/>
                </a:tc>
                <a:tc>
                  <a:txBody>
                    <a:bodyPr/>
                    <a:lstStyle/>
                    <a:p>
                      <a:pPr eaLnBrk="1" hangingPunct="1">
                        <a:spcBef>
                          <a:spcPct val="0"/>
                        </a:spcBef>
                        <a:buFont typeface="Wingdings" pitchFamily="2" charset="2"/>
                        <a:buChar char="Ø"/>
                      </a:pPr>
                      <a:r>
                        <a:rPr lang="zh-TW" altLang="zh-TW" sz="2000" dirty="0">
                          <a:latin typeface="微軟正黑體" panose="020B0604030504040204" pitchFamily="34" charset="-120"/>
                          <a:ea typeface="微軟正黑體" panose="020B0604030504040204" pitchFamily="34" charset="-120"/>
                        </a:rPr>
                        <a:t>畢業英文門檻</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博</a:t>
                      </a:r>
                      <a:r>
                        <a:rPr lang="zh-TW" altLang="en-US" sz="2000" dirty="0">
                          <a:latin typeface="微軟正黑體" panose="020B0604030504040204" pitchFamily="34" charset="-120"/>
                          <a:ea typeface="微軟正黑體" panose="020B0604030504040204" pitchFamily="34" charset="-120"/>
                        </a:rPr>
                        <a:t>士候選人資格考核</a:t>
                      </a:r>
                    </a:p>
                    <a:p>
                      <a:pPr eaLnBrk="1" hangingPunct="1">
                        <a:spcBef>
                          <a:spcPct val="0"/>
                        </a:spcBef>
                        <a:buFont typeface="Wingdings" pitchFamily="2" charset="2"/>
                        <a:buChar char="Ø"/>
                      </a:pPr>
                      <a:r>
                        <a:rPr lang="zh-TW" altLang="en-US" sz="2000" dirty="0">
                          <a:latin typeface="微軟正黑體" panose="020B0604030504040204" pitchFamily="34" charset="-120"/>
                          <a:ea typeface="微軟正黑體" panose="020B0604030504040204" pitchFamily="34" charset="-120"/>
                        </a:rPr>
                        <a:t>碩博士學位論文考試</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91432" marR="91432" marT="45714" marB="45714" anchor="ctr"/>
                </a:tc>
                <a:extLst>
                  <a:ext uri="{0D108BD9-81ED-4DB2-BD59-A6C34878D82A}">
                    <a16:rowId xmlns:a16="http://schemas.microsoft.com/office/drawing/2014/main" val="10003"/>
                  </a:ext>
                </a:extLst>
              </a:tr>
            </a:tbl>
          </a:graphicData>
        </a:graphic>
      </p:graphicFrame>
      <p:sp>
        <p:nvSpPr>
          <p:cNvPr id="17" name="標題 1"/>
          <p:cNvSpPr txBox="1">
            <a:spLocks/>
          </p:cNvSpPr>
          <p:nvPr/>
        </p:nvSpPr>
        <p:spPr bwMode="auto">
          <a:xfrm>
            <a:off x="121444" y="126405"/>
            <a:ext cx="9144000" cy="422275"/>
          </a:xfrm>
          <a:prstGeom prst="rect">
            <a:avLst/>
          </a:prstGeom>
          <a:noFill/>
          <a:ln w="9525">
            <a:noFill/>
            <a:miter lim="800000"/>
            <a:headEnd/>
            <a:tailEnd/>
          </a:ln>
        </p:spPr>
        <p:txBody>
          <a:bodyPr/>
          <a:lstStyle/>
          <a:p>
            <a:pPr algn="ctr">
              <a:defRPr/>
            </a:pPr>
            <a:r>
              <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學生校務資訊系統</a:t>
            </a:r>
            <a:r>
              <a:rPr lang="en-US" altLang="zh-TW"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(2/2)</a:t>
            </a:r>
            <a:endPar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lgn="ctr">
              <a:defRPr/>
            </a:pPr>
            <a:endParaRPr lang="zh-TW" altLang="en-US" sz="4000" b="1" dirty="0">
              <a:solidFill>
                <a:srgbClr val="660066"/>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grpSp>
        <p:nvGrpSpPr>
          <p:cNvPr id="18" name="群組 3"/>
          <p:cNvGrpSpPr>
            <a:grpSpLocks/>
          </p:cNvGrpSpPr>
          <p:nvPr/>
        </p:nvGrpSpPr>
        <p:grpSpPr bwMode="auto">
          <a:xfrm>
            <a:off x="7509289" y="1604684"/>
            <a:ext cx="1443038" cy="4097338"/>
            <a:chOff x="7461461" y="2356179"/>
            <a:chExt cx="1443037" cy="4097157"/>
          </a:xfrm>
        </p:grpSpPr>
        <p:pic>
          <p:nvPicPr>
            <p:cNvPr id="19"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0629" y="5666750"/>
              <a:ext cx="786586" cy="78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群組 5"/>
            <p:cNvGrpSpPr>
              <a:grpSpLocks/>
            </p:cNvGrpSpPr>
            <p:nvPr/>
          </p:nvGrpSpPr>
          <p:grpSpPr bwMode="auto">
            <a:xfrm>
              <a:off x="7461461" y="2356179"/>
              <a:ext cx="1443037" cy="3035690"/>
              <a:chOff x="6282952" y="2410266"/>
              <a:chExt cx="1441852" cy="3034958"/>
            </a:xfrm>
          </p:grpSpPr>
          <p:pic>
            <p:nvPicPr>
              <p:cNvPr id="22" name="Picture 2" descr="https://encrypted-tbn1.gstatic.com/images?q=tbn:ANd9GcS0j9MQKavM4BadTVL06-V8BDd726JuNnvOpQPhXXiI7IrvwEWM"/>
              <p:cNvPicPr>
                <a:picLocks noChangeAspect="1" noChangeArrowheads="1"/>
              </p:cNvPicPr>
              <p:nvPr/>
            </p:nvPicPr>
            <p:blipFill>
              <a:blip r:embed="rId5">
                <a:extLst>
                  <a:ext uri="{28A0092B-C50C-407E-A947-70E740481C1C}">
                    <a14:useLocalDpi xmlns:a14="http://schemas.microsoft.com/office/drawing/2010/main" val="0"/>
                  </a:ext>
                </a:extLst>
              </a:blip>
              <a:srcRect l="7025" t="8719" r="11653" b="8534"/>
              <a:stretch>
                <a:fillRect/>
              </a:stretch>
            </p:blipFill>
            <p:spPr bwMode="auto">
              <a:xfrm rot="-648393">
                <a:off x="7015192" y="2410266"/>
                <a:ext cx="709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http://img148.imageshack.us/img148/565/icon052aibgu6.jpg"/>
              <p:cNvPicPr>
                <a:picLocks noChangeAspect="1" noChangeArrowheads="1"/>
              </p:cNvPicPr>
              <p:nvPr/>
            </p:nvPicPr>
            <p:blipFill>
              <a:blip r:embed="rId6">
                <a:extLst>
                  <a:ext uri="{28A0092B-C50C-407E-A947-70E740481C1C}">
                    <a14:useLocalDpi xmlns:a14="http://schemas.microsoft.com/office/drawing/2010/main" val="0"/>
                  </a:ext>
                </a:extLst>
              </a:blip>
              <a:srcRect l="32655" t="26526" r="33055" b="49896"/>
              <a:stretch>
                <a:fillRect/>
              </a:stretch>
            </p:blipFill>
            <p:spPr bwMode="auto">
              <a:xfrm>
                <a:off x="6282952" y="3428761"/>
                <a:ext cx="13684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圖片 2"/>
              <p:cNvPicPr>
                <a:picLocks noChangeAspect="1"/>
              </p:cNvPicPr>
              <p:nvPr/>
            </p:nvPicPr>
            <p:blipFill>
              <a:blip r:embed="rId7">
                <a:extLst>
                  <a:ext uri="{28A0092B-C50C-407E-A947-70E740481C1C}">
                    <a14:useLocalDpi xmlns:a14="http://schemas.microsoft.com/office/drawing/2010/main" val="0"/>
                  </a:ext>
                </a:extLst>
              </a:blip>
              <a:srcRect l="21475" t="31540" r="36557" b="28392"/>
              <a:stretch>
                <a:fillRect/>
              </a:stretch>
            </p:blipFill>
            <p:spPr bwMode="auto">
              <a:xfrm>
                <a:off x="6606113" y="4721723"/>
                <a:ext cx="1011496" cy="72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26067505"/>
      </p:ext>
    </p:extLst>
  </p:cSld>
  <p:clrMapOvr>
    <a:masterClrMapping/>
  </p:clrMapOvr>
  <p:transition spd="slow">
    <p:cut/>
  </p:transition>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2026</Words>
  <Application>Microsoft Office PowerPoint</Application>
  <PresentationFormat>如螢幕大小 (4:3)</PresentationFormat>
  <Paragraphs>328</Paragraphs>
  <Slides>26</Slides>
  <Notes>26</Notes>
  <HiddenSlides>0</HiddenSlides>
  <MMClips>0</MMClips>
  <ScaleCrop>false</ScaleCrop>
  <HeadingPairs>
    <vt:vector size="8" baseType="variant">
      <vt:variant>
        <vt:lpstr>使用字型</vt:lpstr>
      </vt:variant>
      <vt:variant>
        <vt:i4>15</vt:i4>
      </vt:variant>
      <vt:variant>
        <vt:lpstr>佈景主題</vt:lpstr>
      </vt:variant>
      <vt:variant>
        <vt:i4>1</vt:i4>
      </vt:variant>
      <vt:variant>
        <vt:lpstr>內嵌 OLE 伺服程式</vt:lpstr>
      </vt:variant>
      <vt:variant>
        <vt:i4>1</vt:i4>
      </vt:variant>
      <vt:variant>
        <vt:lpstr>投影片標題</vt:lpstr>
      </vt:variant>
      <vt:variant>
        <vt:i4>26</vt:i4>
      </vt:variant>
    </vt:vector>
  </HeadingPairs>
  <TitlesOfParts>
    <vt:vector size="43" baseType="lpstr">
      <vt:lpstr>Andalus</vt:lpstr>
      <vt:lpstr>Lato Regular</vt:lpstr>
      <vt:lpstr>Microsoft YaHei</vt:lpstr>
      <vt:lpstr>Microsoft YaHei</vt:lpstr>
      <vt:lpstr>宋体</vt:lpstr>
      <vt:lpstr>微軟正黑體</vt:lpstr>
      <vt:lpstr>新細明體</vt:lpstr>
      <vt:lpstr>標楷體</vt:lpstr>
      <vt:lpstr>Agency FB</vt:lpstr>
      <vt:lpstr>Arial</vt:lpstr>
      <vt:lpstr>Arial Rounded MT Bold</vt:lpstr>
      <vt:lpstr>Calibri</vt:lpstr>
      <vt:lpstr>Calibri Light</vt:lpstr>
      <vt:lpstr>Times New Roman</vt:lpstr>
      <vt:lpstr>Wingdings</vt:lpstr>
      <vt:lpstr>Office 佈景主題</vt:lpstr>
      <vt:lpstr>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研 究 生 預 警 系 統</vt:lpstr>
      <vt:lpstr>PowerPoint 簡報</vt:lpstr>
      <vt:lpstr>PowerPoint 簡報</vt:lpstr>
      <vt:lpstr>PowerPoint 簡報</vt:lpstr>
      <vt:lpstr>PowerPoint 簡報</vt:lpstr>
      <vt:lpstr>PowerPoint 簡報</vt:lpstr>
      <vt:lpstr>碩士班入學獎學金</vt:lpstr>
      <vt:lpstr>博士班入學獎學金</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Kmu-User</dc:creator>
  <cp:lastModifiedBy>user</cp:lastModifiedBy>
  <cp:revision>63</cp:revision>
  <dcterms:created xsi:type="dcterms:W3CDTF">2020-07-27T03:14:33Z</dcterms:created>
  <dcterms:modified xsi:type="dcterms:W3CDTF">2020-10-22T07:30:23Z</dcterms:modified>
</cp:coreProperties>
</file>